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Barlow ExtraLight"/>
      <p:regular r:id="rId24"/>
      <p:bold r:id="rId25"/>
      <p:italic r:id="rId26"/>
      <p:boldItalic r:id="rId27"/>
    </p:embeddedFont>
    <p:embeddedFont>
      <p:font typeface="Hepta Slab Medium"/>
      <p:regular r:id="rId28"/>
      <p:bold r:id="rId29"/>
    </p:embeddedFont>
    <p:embeddedFont>
      <p:font typeface="Hepta Slab Light"/>
      <p:regular r:id="rId30"/>
      <p:bold r:id="rId31"/>
    </p:embeddedFont>
    <p:embeddedFont>
      <p:font typeface="Hepta Slab"/>
      <p:regular r:id="rId32"/>
      <p:bold r:id="rId33"/>
    </p:embeddedFont>
    <p:embeddedFont>
      <p:font typeface="Barlow Medium"/>
      <p:regular r:id="rId34"/>
      <p:bold r:id="rId35"/>
      <p:italic r:id="rId36"/>
      <p:boldItalic r:id="rId37"/>
    </p:embeddedFont>
    <p:embeddedFont>
      <p:font typeface="Barlow Light"/>
      <p:regular r:id="rId38"/>
      <p:bold r:id="rId39"/>
      <p:italic r:id="rId40"/>
      <p:boldItalic r:id="rId41"/>
    </p:embeddedFont>
    <p:embeddedFont>
      <p:font typeface="Barlow"/>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D290E4E-CA63-4853-9CF3-01EB2429E01C}">
  <a:tblStyle styleId="{ED290E4E-CA63-4853-9CF3-01EB2429E0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Light-italic.fntdata"/><Relationship Id="rId20" Type="http://schemas.openxmlformats.org/officeDocument/2006/relationships/slide" Target="slides/slide13.xml"/><Relationship Id="rId42" Type="http://schemas.openxmlformats.org/officeDocument/2006/relationships/font" Target="fonts/Barlow-regular.fntdata"/><Relationship Id="rId41" Type="http://schemas.openxmlformats.org/officeDocument/2006/relationships/font" Target="fonts/BarlowLight-boldItalic.fntdata"/><Relationship Id="rId22" Type="http://schemas.openxmlformats.org/officeDocument/2006/relationships/slide" Target="slides/slide15.xml"/><Relationship Id="rId44" Type="http://schemas.openxmlformats.org/officeDocument/2006/relationships/font" Target="fonts/Barlow-italic.fntdata"/><Relationship Id="rId21" Type="http://schemas.openxmlformats.org/officeDocument/2006/relationships/slide" Target="slides/slide14.xml"/><Relationship Id="rId43" Type="http://schemas.openxmlformats.org/officeDocument/2006/relationships/font" Target="fonts/Barlow-bold.fntdata"/><Relationship Id="rId24" Type="http://schemas.openxmlformats.org/officeDocument/2006/relationships/font" Target="fonts/BarlowExtraLight-regular.fntdata"/><Relationship Id="rId23" Type="http://schemas.openxmlformats.org/officeDocument/2006/relationships/slide" Target="slides/slide16.xml"/><Relationship Id="rId45" Type="http://schemas.openxmlformats.org/officeDocument/2006/relationships/font" Target="fonts/Barlow-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BarlowExtraLight-italic.fntdata"/><Relationship Id="rId25" Type="http://schemas.openxmlformats.org/officeDocument/2006/relationships/font" Target="fonts/BarlowExtraLight-bold.fntdata"/><Relationship Id="rId28" Type="http://schemas.openxmlformats.org/officeDocument/2006/relationships/font" Target="fonts/HeptaSlabMedium-regular.fntdata"/><Relationship Id="rId27" Type="http://schemas.openxmlformats.org/officeDocument/2006/relationships/font" Target="fonts/BarlowExtra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HeptaSlabMedium-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ptaSlabLight-bold.fntdata"/><Relationship Id="rId30" Type="http://schemas.openxmlformats.org/officeDocument/2006/relationships/font" Target="fonts/HeptaSlabLight-regular.fntdata"/><Relationship Id="rId11" Type="http://schemas.openxmlformats.org/officeDocument/2006/relationships/slide" Target="slides/slide4.xml"/><Relationship Id="rId33" Type="http://schemas.openxmlformats.org/officeDocument/2006/relationships/font" Target="fonts/HeptaSlab-bold.fntdata"/><Relationship Id="rId10" Type="http://schemas.openxmlformats.org/officeDocument/2006/relationships/slide" Target="slides/slide3.xml"/><Relationship Id="rId32" Type="http://schemas.openxmlformats.org/officeDocument/2006/relationships/font" Target="fonts/HeptaSlab-regular.fntdata"/><Relationship Id="rId13" Type="http://schemas.openxmlformats.org/officeDocument/2006/relationships/slide" Target="slides/slide6.xml"/><Relationship Id="rId35" Type="http://schemas.openxmlformats.org/officeDocument/2006/relationships/font" Target="fonts/BarlowMedium-bold.fntdata"/><Relationship Id="rId12" Type="http://schemas.openxmlformats.org/officeDocument/2006/relationships/slide" Target="slides/slide5.xml"/><Relationship Id="rId34" Type="http://schemas.openxmlformats.org/officeDocument/2006/relationships/font" Target="fonts/BarlowMedium-regular.fntdata"/><Relationship Id="rId15" Type="http://schemas.openxmlformats.org/officeDocument/2006/relationships/slide" Target="slides/slide8.xml"/><Relationship Id="rId37" Type="http://schemas.openxmlformats.org/officeDocument/2006/relationships/font" Target="fonts/BarlowMedium-boldItalic.fntdata"/><Relationship Id="rId14" Type="http://schemas.openxmlformats.org/officeDocument/2006/relationships/slide" Target="slides/slide7.xml"/><Relationship Id="rId36" Type="http://schemas.openxmlformats.org/officeDocument/2006/relationships/font" Target="fonts/BarlowMedium-italic.fntdata"/><Relationship Id="rId17" Type="http://schemas.openxmlformats.org/officeDocument/2006/relationships/slide" Target="slides/slide10.xml"/><Relationship Id="rId39" Type="http://schemas.openxmlformats.org/officeDocument/2006/relationships/font" Target="fonts/BarlowLight-bold.fntdata"/><Relationship Id="rId16" Type="http://schemas.openxmlformats.org/officeDocument/2006/relationships/slide" Target="slides/slide9.xml"/><Relationship Id="rId38" Type="http://schemas.openxmlformats.org/officeDocument/2006/relationships/font" Target="fonts/BarlowLigh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1a75e6c4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1a75e6c4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JP</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1b701b64f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1b701b64f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 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1ab174fbb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1ab174fbb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1a75e6c42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1a75e6c42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31a75e6c42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31a75e6c42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 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1ab174fbb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1ab174fbb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Lily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ab174fbb9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ab174fbb9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ab174fbb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1ab174fbb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1a75e6c421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1a75e6c421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JP</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1b701b64f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1b701b64f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 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1b4d79f5a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1b4d79f5a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 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1ab174fbb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1ab174fbb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1ab174fbb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1ab174fbb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1ab174fbb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1ab174fbb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ab174fbb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1ab174fbb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1ab174fbb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1ab174fbb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Owen 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COLLEGE TOWN CRIME</a:t>
            </a:r>
            <a:endParaRPr/>
          </a:p>
        </p:txBody>
      </p:sp>
      <p:sp>
        <p:nvSpPr>
          <p:cNvPr id="372" name="Google Shape;372;p59"/>
          <p:cNvSpPr txBox="1"/>
          <p:nvPr>
            <p:ph idx="1" type="body"/>
          </p:nvPr>
        </p:nvSpPr>
        <p:spPr>
          <a:xfrm>
            <a:off x="3126450" y="4217025"/>
            <a:ext cx="2891100" cy="169200"/>
          </a:xfrm>
          <a:prstGeom prst="rect">
            <a:avLst/>
          </a:prstGeom>
        </p:spPr>
        <p:txBody>
          <a:bodyPr anchorCtr="0" anchor="ctr" bIns="0" lIns="0" spcFirstLastPara="1" rIns="0" wrap="square" tIns="0">
            <a:normAutofit fontScale="70000"/>
          </a:bodyPr>
          <a:lstStyle/>
          <a:p>
            <a:pPr indent="0" lvl="0" marL="0" rtl="0" algn="ctr">
              <a:spcBef>
                <a:spcPts val="0"/>
              </a:spcBef>
              <a:spcAft>
                <a:spcPts val="0"/>
              </a:spcAft>
              <a:buNone/>
            </a:pPr>
            <a:r>
              <a:rPr lang="en"/>
              <a:t>JP Meyer, Lily Rademacher, Owen Himmel, Owen Shafer, Cara Seely</a:t>
            </a:r>
            <a:endParaRPr/>
          </a:p>
        </p:txBody>
      </p:sp>
      <p:sp>
        <p:nvSpPr>
          <p:cNvPr id="373" name="Google Shape;373;p59"/>
          <p:cNvSpPr txBox="1"/>
          <p:nvPr>
            <p:ph idx="2" type="subTitle"/>
          </p:nvPr>
        </p:nvSpPr>
        <p:spPr>
          <a:xfrm>
            <a:off x="2515350" y="2866200"/>
            <a:ext cx="4113300" cy="9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t>DS 2002 Final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5" name="Shape 475"/>
        <p:cNvGrpSpPr/>
        <p:nvPr/>
      </p:nvGrpSpPr>
      <p:grpSpPr>
        <a:xfrm>
          <a:off x="0" y="0"/>
          <a:ext cx="0" cy="0"/>
          <a:chOff x="0" y="0"/>
          <a:chExt cx="0" cy="0"/>
        </a:xfrm>
      </p:grpSpPr>
      <p:sp>
        <p:nvSpPr>
          <p:cNvPr id="476" name="Google Shape;476;p68"/>
          <p:cNvSpPr txBox="1"/>
          <p:nvPr>
            <p:ph type="title"/>
          </p:nvPr>
        </p:nvSpPr>
        <p:spPr>
          <a:xfrm>
            <a:off x="268050" y="167025"/>
            <a:ext cx="436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solidFill>
                  <a:srgbClr val="AC6600"/>
                </a:solidFill>
                <a:latin typeface="Barlow ExtraLight"/>
                <a:ea typeface="Barlow ExtraLight"/>
                <a:cs typeface="Barlow ExtraLight"/>
                <a:sym typeface="Barlow ExtraLight"/>
              </a:rPr>
              <a:t>Visualizations &amp; Stats: Heat Maps</a:t>
            </a:r>
            <a:endParaRPr sz="3620">
              <a:solidFill>
                <a:srgbClr val="AC6600"/>
              </a:solidFill>
              <a:latin typeface="Barlow ExtraLight"/>
              <a:ea typeface="Barlow ExtraLight"/>
              <a:cs typeface="Barlow ExtraLight"/>
              <a:sym typeface="Barlow ExtraLight"/>
            </a:endParaRPr>
          </a:p>
          <a:p>
            <a:pPr indent="0" lvl="0" marL="0" rtl="0" algn="l">
              <a:spcBef>
                <a:spcPts val="0"/>
              </a:spcBef>
              <a:spcAft>
                <a:spcPts val="0"/>
              </a:spcAft>
              <a:buSzPts val="990"/>
              <a:buNone/>
            </a:pPr>
            <a:r>
              <a:t/>
            </a:r>
            <a:endParaRPr sz="2520"/>
          </a:p>
        </p:txBody>
      </p:sp>
      <p:pic>
        <p:nvPicPr>
          <p:cNvPr id="477" name="Google Shape;477;p68"/>
          <p:cNvPicPr preferRelativeResize="0"/>
          <p:nvPr/>
        </p:nvPicPr>
        <p:blipFill>
          <a:blip r:embed="rId3">
            <a:alphaModFix/>
          </a:blip>
          <a:stretch>
            <a:fillRect/>
          </a:stretch>
        </p:blipFill>
        <p:spPr>
          <a:xfrm>
            <a:off x="101200" y="1543775"/>
            <a:ext cx="4323327" cy="3341426"/>
          </a:xfrm>
          <a:prstGeom prst="rect">
            <a:avLst/>
          </a:prstGeom>
          <a:noFill/>
          <a:ln>
            <a:noFill/>
          </a:ln>
        </p:spPr>
      </p:pic>
      <p:pic>
        <p:nvPicPr>
          <p:cNvPr id="478" name="Google Shape;478;p68"/>
          <p:cNvPicPr preferRelativeResize="0"/>
          <p:nvPr/>
        </p:nvPicPr>
        <p:blipFill>
          <a:blip r:embed="rId4">
            <a:alphaModFix/>
          </a:blip>
          <a:stretch>
            <a:fillRect/>
          </a:stretch>
        </p:blipFill>
        <p:spPr>
          <a:xfrm>
            <a:off x="4477950" y="91800"/>
            <a:ext cx="4571998" cy="3533639"/>
          </a:xfrm>
          <a:prstGeom prst="rect">
            <a:avLst/>
          </a:prstGeom>
          <a:noFill/>
          <a:ln>
            <a:noFill/>
          </a:ln>
        </p:spPr>
      </p:pic>
      <p:sp>
        <p:nvSpPr>
          <p:cNvPr id="479" name="Google Shape;479;p68"/>
          <p:cNvSpPr txBox="1"/>
          <p:nvPr>
            <p:ph idx="4294967295" type="body"/>
          </p:nvPr>
        </p:nvSpPr>
        <p:spPr>
          <a:xfrm>
            <a:off x="4655550" y="3583650"/>
            <a:ext cx="4216800" cy="150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770"/>
              <a:buFont typeface="Arial"/>
              <a:buNone/>
            </a:pPr>
            <a:r>
              <a:rPr lang="en" sz="1170">
                <a:solidFill>
                  <a:schemeClr val="lt1"/>
                </a:solidFill>
                <a:latin typeface="Barlow"/>
                <a:ea typeface="Barlow"/>
                <a:cs typeface="Barlow"/>
                <a:sym typeface="Barlow"/>
              </a:rPr>
              <a:t>In both Charlottesville and Ann Arbor, the town’s reported crime is most intense in close proximity to the campuses of UVA and U-M, respectively. Both town’s universities represent a relatively central location on the maps where crime is concentrated. However, we do see some decrease in  crime reported on and immediately surrounding each campus (red areas with blue dots). Crime reports are less frequent and more spread out with greater distance from the center.</a:t>
            </a:r>
            <a:endParaRPr sz="1170">
              <a:solidFill>
                <a:schemeClr val="lt1"/>
              </a:solidFill>
              <a:latin typeface="Barlow"/>
              <a:ea typeface="Barlow"/>
              <a:cs typeface="Barlow"/>
              <a:sym typeface="Barlow"/>
            </a:endParaRPr>
          </a:p>
          <a:p>
            <a:pPr indent="0" lvl="0" marL="0" rtl="0" algn="l">
              <a:spcBef>
                <a:spcPts val="0"/>
              </a:spcBef>
              <a:spcAft>
                <a:spcPts val="1200"/>
              </a:spcAft>
              <a:buClr>
                <a:schemeClr val="lt1"/>
              </a:buClr>
              <a:buSzPts val="770"/>
              <a:buFont typeface="Arial"/>
              <a:buNone/>
            </a:pPr>
            <a:r>
              <a:t/>
            </a:r>
            <a:endParaRPr sz="1260">
              <a:solidFill>
                <a:schemeClr val="dk1"/>
              </a:solidFill>
            </a:endParaRPr>
          </a:p>
        </p:txBody>
      </p:sp>
      <p:sp>
        <p:nvSpPr>
          <p:cNvPr id="480" name="Google Shape;480;p68"/>
          <p:cNvSpPr/>
          <p:nvPr/>
        </p:nvSpPr>
        <p:spPr>
          <a:xfrm>
            <a:off x="1501375" y="3188775"/>
            <a:ext cx="165600" cy="165600"/>
          </a:xfrm>
          <a:prstGeom prst="ellipse">
            <a:avLst/>
          </a:prstGeom>
          <a:solidFill>
            <a:srgbClr val="0000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1" name="Google Shape;481;p68"/>
          <p:cNvSpPr/>
          <p:nvPr/>
        </p:nvSpPr>
        <p:spPr>
          <a:xfrm>
            <a:off x="6738525" y="1726050"/>
            <a:ext cx="165600" cy="165600"/>
          </a:xfrm>
          <a:prstGeom prst="ellipse">
            <a:avLst/>
          </a:prstGeom>
          <a:solidFill>
            <a:srgbClr val="0000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2" name="Google Shape;482;p68"/>
          <p:cNvSpPr/>
          <p:nvPr/>
        </p:nvSpPr>
        <p:spPr>
          <a:xfrm>
            <a:off x="6528575" y="2665300"/>
            <a:ext cx="165600" cy="165600"/>
          </a:xfrm>
          <a:prstGeom prst="ellipse">
            <a:avLst/>
          </a:prstGeom>
          <a:solidFill>
            <a:srgbClr val="0000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3" name="Google Shape;483;p68"/>
          <p:cNvSpPr/>
          <p:nvPr/>
        </p:nvSpPr>
        <p:spPr>
          <a:xfrm>
            <a:off x="7364275" y="974825"/>
            <a:ext cx="165600" cy="165600"/>
          </a:xfrm>
          <a:prstGeom prst="ellipse">
            <a:avLst/>
          </a:prstGeom>
          <a:solidFill>
            <a:srgbClr val="0000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 name="Google Shape;484;p68"/>
          <p:cNvSpPr/>
          <p:nvPr/>
        </p:nvSpPr>
        <p:spPr>
          <a:xfrm>
            <a:off x="1335775" y="2348900"/>
            <a:ext cx="165600" cy="165600"/>
          </a:xfrm>
          <a:prstGeom prst="ellipse">
            <a:avLst/>
          </a:prstGeom>
          <a:solidFill>
            <a:srgbClr val="0000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9"/>
          <p:cNvSpPr txBox="1"/>
          <p:nvPr>
            <p:ph idx="1" type="subTitle"/>
          </p:nvPr>
        </p:nvSpPr>
        <p:spPr>
          <a:xfrm>
            <a:off x="259531" y="353250"/>
            <a:ext cx="82311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Key Findings/Insights</a:t>
            </a:r>
            <a:endParaRPr sz="2600"/>
          </a:p>
          <a:p>
            <a:pPr indent="0" lvl="0" marL="0" rtl="0" algn="l">
              <a:spcBef>
                <a:spcPts val="0"/>
              </a:spcBef>
              <a:spcAft>
                <a:spcPts val="0"/>
              </a:spcAft>
              <a:buNone/>
            </a:pPr>
            <a:r>
              <a:rPr lang="en" sz="1200">
                <a:solidFill>
                  <a:schemeClr val="accent1"/>
                </a:solidFill>
              </a:rPr>
              <a:t>Which is a more safe college town to live in: Charlottesville or Ann </a:t>
            </a:r>
            <a:r>
              <a:rPr lang="en" sz="1200">
                <a:solidFill>
                  <a:schemeClr val="accent1"/>
                </a:solidFill>
              </a:rPr>
              <a:t>Arbor</a:t>
            </a:r>
            <a:r>
              <a:rPr lang="en" sz="1200">
                <a:solidFill>
                  <a:schemeClr val="accent1"/>
                </a:solidFill>
              </a:rPr>
              <a:t>? → Well, it depends…</a:t>
            </a:r>
            <a:endParaRPr sz="1200">
              <a:solidFill>
                <a:schemeClr val="accent1"/>
              </a:solidFill>
            </a:endParaRPr>
          </a:p>
        </p:txBody>
      </p:sp>
      <p:sp>
        <p:nvSpPr>
          <p:cNvPr id="490" name="Google Shape;490;p69"/>
          <p:cNvSpPr txBox="1"/>
          <p:nvPr/>
        </p:nvSpPr>
        <p:spPr>
          <a:xfrm>
            <a:off x="5004075" y="1911125"/>
            <a:ext cx="3513000" cy="1094700"/>
          </a:xfrm>
          <a:prstGeom prst="rect">
            <a:avLst/>
          </a:prstGeom>
          <a:noFill/>
          <a:ln>
            <a:noFill/>
          </a:ln>
        </p:spPr>
        <p:txBody>
          <a:bodyPr anchorCtr="0" anchor="t" bIns="182850" lIns="0" spcFirstLastPara="1" rIns="182850" wrap="square" tIns="0">
            <a:noAutofit/>
          </a:bodyPr>
          <a:lstStyle/>
          <a:p>
            <a:pPr indent="0" lvl="0" marL="0" rtl="0" algn="l">
              <a:spcBef>
                <a:spcPts val="0"/>
              </a:spcBef>
              <a:spcAft>
                <a:spcPts val="0"/>
              </a:spcAft>
              <a:buClr>
                <a:schemeClr val="lt1"/>
              </a:buClr>
              <a:buSzPts val="1100"/>
              <a:buFont typeface="Arial"/>
              <a:buNone/>
            </a:pPr>
            <a:r>
              <a:rPr lang="en" sz="1100">
                <a:solidFill>
                  <a:srgbClr val="434343"/>
                </a:solidFill>
                <a:latin typeface="Barlow Medium"/>
                <a:ea typeface="Barlow Medium"/>
                <a:cs typeface="Barlow Medium"/>
                <a:sym typeface="Barlow Medium"/>
              </a:rPr>
              <a:t>Charlottesville’s most frequently reported crime in 2023 was hit and runs,  whereas Ann Arbor’s were larceny crimes.  </a:t>
            </a:r>
            <a:endParaRPr sz="1100">
              <a:solidFill>
                <a:srgbClr val="434343"/>
              </a:solidFill>
              <a:latin typeface="Barlow Medium"/>
              <a:ea typeface="Barlow Medium"/>
              <a:cs typeface="Barlow Medium"/>
              <a:sym typeface="Barlow Medium"/>
            </a:endParaRPr>
          </a:p>
          <a:p>
            <a:pPr indent="0" lvl="0" marL="0" rtl="0" algn="l">
              <a:lnSpc>
                <a:spcPct val="115000"/>
              </a:lnSpc>
              <a:spcBef>
                <a:spcPts val="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491" name="Google Shape;491;p69"/>
          <p:cNvSpPr txBox="1"/>
          <p:nvPr/>
        </p:nvSpPr>
        <p:spPr>
          <a:xfrm>
            <a:off x="5279375" y="1576485"/>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Crime Type</a:t>
            </a:r>
            <a:endParaRPr>
              <a:solidFill>
                <a:schemeClr val="lt1"/>
              </a:solidFill>
              <a:latin typeface="Hepta Slab Medium"/>
              <a:ea typeface="Hepta Slab Medium"/>
              <a:cs typeface="Hepta Slab Medium"/>
              <a:sym typeface="Hepta Slab Medium"/>
            </a:endParaRPr>
          </a:p>
        </p:txBody>
      </p:sp>
      <p:sp>
        <p:nvSpPr>
          <p:cNvPr id="492" name="Google Shape;492;p69"/>
          <p:cNvSpPr txBox="1"/>
          <p:nvPr/>
        </p:nvSpPr>
        <p:spPr>
          <a:xfrm>
            <a:off x="5004075" y="3830075"/>
            <a:ext cx="28308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The majority of reported crimes in 2023 </a:t>
            </a:r>
            <a:r>
              <a:rPr lang="en" sz="1100">
                <a:solidFill>
                  <a:schemeClr val="lt1"/>
                </a:solidFill>
                <a:latin typeface="Barlow Light"/>
                <a:ea typeface="Barlow Light"/>
                <a:cs typeface="Barlow Light"/>
                <a:sym typeface="Barlow Light"/>
              </a:rPr>
              <a:t>occurred</a:t>
            </a:r>
            <a:r>
              <a:rPr lang="en" sz="1100">
                <a:solidFill>
                  <a:schemeClr val="lt1"/>
                </a:solidFill>
                <a:latin typeface="Barlow Light"/>
                <a:ea typeface="Barlow Light"/>
                <a:cs typeface="Barlow Light"/>
                <a:sym typeface="Barlow Light"/>
              </a:rPr>
              <a:t> surrounding the town’s university.</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493" name="Google Shape;493;p69"/>
          <p:cNvSpPr txBox="1"/>
          <p:nvPr/>
        </p:nvSpPr>
        <p:spPr>
          <a:xfrm>
            <a:off x="5279375" y="3495410"/>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Crime Location</a:t>
            </a:r>
            <a:endParaRPr>
              <a:solidFill>
                <a:schemeClr val="lt1"/>
              </a:solidFill>
              <a:latin typeface="Hepta Slab Medium"/>
              <a:ea typeface="Hepta Slab Medium"/>
              <a:cs typeface="Hepta Slab Medium"/>
              <a:sym typeface="Hepta Slab Medium"/>
            </a:endParaRPr>
          </a:p>
        </p:txBody>
      </p:sp>
      <p:sp>
        <p:nvSpPr>
          <p:cNvPr id="494" name="Google Shape;494;p69"/>
          <p:cNvSpPr txBox="1"/>
          <p:nvPr/>
        </p:nvSpPr>
        <p:spPr>
          <a:xfrm>
            <a:off x="394525" y="1911125"/>
            <a:ext cx="32892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More crime was reported in 2023 in Ann Arbor (5838 reports) than in Charlottesville (5283). Assault crimes are reported more on average in Ann </a:t>
            </a:r>
            <a:r>
              <a:rPr lang="en" sz="1100">
                <a:solidFill>
                  <a:schemeClr val="lt1"/>
                </a:solidFill>
                <a:latin typeface="Barlow Light"/>
                <a:ea typeface="Barlow Light"/>
                <a:cs typeface="Barlow Light"/>
                <a:sym typeface="Barlow Light"/>
              </a:rPr>
              <a:t>Arbor</a:t>
            </a:r>
            <a:r>
              <a:rPr lang="en" sz="1100">
                <a:solidFill>
                  <a:schemeClr val="lt1"/>
                </a:solidFill>
                <a:latin typeface="Barlow Light"/>
                <a:ea typeface="Barlow Light"/>
                <a:cs typeface="Barlow Light"/>
                <a:sym typeface="Barlow Light"/>
              </a:rPr>
              <a:t>. Charlottesville had more crime per capita in 2023 than Ann Arbor.</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495" name="Google Shape;495;p69"/>
          <p:cNvSpPr txBox="1"/>
          <p:nvPr/>
        </p:nvSpPr>
        <p:spPr>
          <a:xfrm>
            <a:off x="791175" y="1576485"/>
            <a:ext cx="18603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Total Crime</a:t>
            </a:r>
            <a:endParaRPr>
              <a:solidFill>
                <a:schemeClr val="lt1"/>
              </a:solidFill>
              <a:latin typeface="Hepta Slab Medium"/>
              <a:ea typeface="Hepta Slab Medium"/>
              <a:cs typeface="Hepta Slab Medium"/>
              <a:sym typeface="Hepta Slab Medium"/>
            </a:endParaRPr>
          </a:p>
        </p:txBody>
      </p:sp>
      <p:sp>
        <p:nvSpPr>
          <p:cNvPr id="496" name="Google Shape;496;p69"/>
          <p:cNvSpPr txBox="1"/>
          <p:nvPr/>
        </p:nvSpPr>
        <p:spPr>
          <a:xfrm>
            <a:off x="351675" y="3755075"/>
            <a:ext cx="3986100" cy="1219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rgbClr val="F3F3F3"/>
                </a:solidFill>
                <a:latin typeface="Barlow Light"/>
                <a:ea typeface="Barlow Light"/>
                <a:cs typeface="Barlow Light"/>
                <a:sym typeface="Barlow Light"/>
              </a:rPr>
              <a:t>Both towns greatest peaks in crime </a:t>
            </a:r>
            <a:r>
              <a:rPr lang="en" sz="1100">
                <a:solidFill>
                  <a:srgbClr val="F3F3F3"/>
                </a:solidFill>
                <a:latin typeface="Barlow Light"/>
                <a:ea typeface="Barlow Light"/>
                <a:cs typeface="Barlow Light"/>
                <a:sym typeface="Barlow Light"/>
              </a:rPr>
              <a:t>occurred</a:t>
            </a:r>
            <a:r>
              <a:rPr lang="en" sz="1100">
                <a:solidFill>
                  <a:srgbClr val="F3F3F3"/>
                </a:solidFill>
                <a:latin typeface="Barlow Light"/>
                <a:ea typeface="Barlow Light"/>
                <a:cs typeface="Barlow Light"/>
                <a:sym typeface="Barlow Light"/>
              </a:rPr>
              <a:t> towards the end of the year. </a:t>
            </a:r>
            <a:r>
              <a:rPr lang="en" sz="1100">
                <a:solidFill>
                  <a:srgbClr val="F3F3F3"/>
                </a:solidFill>
                <a:latin typeface="Barlow"/>
                <a:ea typeface="Barlow"/>
                <a:cs typeface="Barlow"/>
                <a:sym typeface="Barlow"/>
              </a:rPr>
              <a:t>In Charlottesville, assault crimes during months where students are present are more likely to occur,  whereas in Ann Arbor, these crimes are less likely to occur. In both towns, 2023 crime reports occurred less in the early morning and more in the afternoons and night.</a:t>
            </a:r>
            <a:endParaRPr sz="1100">
              <a:solidFill>
                <a:srgbClr val="F3F3F3"/>
              </a:solidFill>
              <a:latin typeface="Barlow"/>
              <a:ea typeface="Barlow"/>
              <a:cs typeface="Barlow"/>
              <a:sym typeface="Barlow"/>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dk1"/>
              </a:solidFill>
              <a:latin typeface="Barlow Light"/>
              <a:ea typeface="Barlow Light"/>
              <a:cs typeface="Barlow Light"/>
              <a:sym typeface="Barlow Light"/>
            </a:endParaRPr>
          </a:p>
        </p:txBody>
      </p:sp>
      <p:sp>
        <p:nvSpPr>
          <p:cNvPr id="497" name="Google Shape;497;p69"/>
          <p:cNvSpPr txBox="1"/>
          <p:nvPr/>
        </p:nvSpPr>
        <p:spPr>
          <a:xfrm>
            <a:off x="469875" y="3495407"/>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Frequency</a:t>
            </a:r>
            <a:endParaRPr>
              <a:solidFill>
                <a:schemeClr val="dk1"/>
              </a:solidFill>
              <a:latin typeface="Hepta Slab Medium"/>
              <a:ea typeface="Hepta Slab Medium"/>
              <a:cs typeface="Hepta Slab Medium"/>
              <a:sym typeface="Hepta Slab Medium"/>
            </a:endParaRPr>
          </a:p>
        </p:txBody>
      </p:sp>
      <p:sp>
        <p:nvSpPr>
          <p:cNvPr id="498" name="Google Shape;498;p6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9" name="Google Shape;499;p69"/>
          <p:cNvPicPr preferRelativeResize="0"/>
          <p:nvPr/>
        </p:nvPicPr>
        <p:blipFill>
          <a:blip r:embed="rId3">
            <a:alphaModFix/>
          </a:blip>
          <a:stretch>
            <a:fillRect/>
          </a:stretch>
        </p:blipFill>
        <p:spPr>
          <a:xfrm rot="1287880">
            <a:off x="3304319" y="2134881"/>
            <a:ext cx="1358735" cy="1049489"/>
          </a:xfrm>
          <a:prstGeom prst="rect">
            <a:avLst/>
          </a:prstGeom>
          <a:noFill/>
          <a:ln>
            <a:noFill/>
          </a:ln>
        </p:spPr>
      </p:pic>
      <p:pic>
        <p:nvPicPr>
          <p:cNvPr id="500" name="Google Shape;500;p69"/>
          <p:cNvPicPr preferRelativeResize="0"/>
          <p:nvPr/>
        </p:nvPicPr>
        <p:blipFill>
          <a:blip r:embed="rId4">
            <a:alphaModFix/>
          </a:blip>
          <a:stretch>
            <a:fillRect/>
          </a:stretch>
        </p:blipFill>
        <p:spPr>
          <a:xfrm>
            <a:off x="7835075" y="3614704"/>
            <a:ext cx="1167825" cy="1528796"/>
          </a:xfrm>
          <a:prstGeom prst="rect">
            <a:avLst/>
          </a:prstGeom>
          <a:noFill/>
          <a:ln>
            <a:noFill/>
          </a:ln>
        </p:spPr>
      </p:pic>
      <p:pic>
        <p:nvPicPr>
          <p:cNvPr id="501" name="Google Shape;501;p69"/>
          <p:cNvPicPr preferRelativeResize="0"/>
          <p:nvPr/>
        </p:nvPicPr>
        <p:blipFill>
          <a:blip r:embed="rId5">
            <a:alphaModFix/>
          </a:blip>
          <a:stretch>
            <a:fillRect/>
          </a:stretch>
        </p:blipFill>
        <p:spPr>
          <a:xfrm>
            <a:off x="6937300" y="2052100"/>
            <a:ext cx="1648525" cy="164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70"/>
          <p:cNvSpPr txBox="1"/>
          <p:nvPr>
            <p:ph type="title"/>
          </p:nvPr>
        </p:nvSpPr>
        <p:spPr>
          <a:xfrm>
            <a:off x="2078250" y="2109000"/>
            <a:ext cx="4987500" cy="9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sp>
        <p:nvSpPr>
          <p:cNvPr id="511" name="Google Shape;511;p71"/>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ETL PIPELINE</a:t>
            </a:r>
            <a:endParaRPr/>
          </a:p>
        </p:txBody>
      </p:sp>
      <p:sp>
        <p:nvSpPr>
          <p:cNvPr id="512" name="Google Shape;512;p71"/>
          <p:cNvSpPr txBox="1"/>
          <p:nvPr>
            <p:ph idx="2" type="body"/>
          </p:nvPr>
        </p:nvSpPr>
        <p:spPr>
          <a:xfrm>
            <a:off x="137025" y="1748225"/>
            <a:ext cx="2792400" cy="12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t>Libraries and Steps</a:t>
            </a:r>
            <a:r>
              <a:rPr lang="en" sz="1100" u="sng"/>
              <a:t>:</a:t>
            </a:r>
            <a:endParaRPr sz="1100" u="sng"/>
          </a:p>
          <a:p>
            <a:pPr indent="0" lvl="0" marL="0" rtl="0" algn="l">
              <a:spcBef>
                <a:spcPts val="0"/>
              </a:spcBef>
              <a:spcAft>
                <a:spcPts val="0"/>
              </a:spcAft>
              <a:buNone/>
            </a:pPr>
            <a:r>
              <a:rPr lang="en" sz="1100"/>
              <a:t>pd.read_csv</a:t>
            </a:r>
            <a:endParaRPr sz="1100"/>
          </a:p>
          <a:p>
            <a:pPr indent="0" lvl="0" marL="0" rtl="0" algn="l">
              <a:spcBef>
                <a:spcPts val="0"/>
              </a:spcBef>
              <a:spcAft>
                <a:spcPts val="0"/>
              </a:spcAft>
              <a:buNone/>
            </a:pPr>
            <a:r>
              <a:rPr lang="en" sz="1100"/>
              <a:t>p</a:t>
            </a:r>
            <a:r>
              <a:rPr lang="en" sz="1100"/>
              <a:t>d.to_datetime , etc.</a:t>
            </a:r>
            <a:endParaRPr sz="1100"/>
          </a:p>
          <a:p>
            <a:pPr indent="0" lvl="0" marL="0" rtl="0" algn="l">
              <a:spcBef>
                <a:spcPts val="0"/>
              </a:spcBef>
              <a:spcAft>
                <a:spcPts val="0"/>
              </a:spcAft>
              <a:buNone/>
            </a:pPr>
            <a:r>
              <a:rPr lang="en" sz="1100"/>
              <a:t>pymongo</a:t>
            </a:r>
            <a:endParaRPr sz="1100"/>
          </a:p>
          <a:p>
            <a:pPr indent="0" lvl="0" marL="0" rtl="0" algn="l">
              <a:spcBef>
                <a:spcPts val="0"/>
              </a:spcBef>
              <a:spcAft>
                <a:spcPts val="0"/>
              </a:spcAft>
              <a:buNone/>
            </a:pPr>
            <a:r>
              <a:rPr lang="en" sz="1100"/>
              <a:t>Import storage from google.cloud</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3" name="Google Shape;513;p7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4" name="Google Shape;514;p71"/>
          <p:cNvSpPr/>
          <p:nvPr/>
        </p:nvSpPr>
        <p:spPr>
          <a:xfrm>
            <a:off x="4220625" y="1747775"/>
            <a:ext cx="4618800" cy="334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sp>
        <p:nvSpPr>
          <p:cNvPr id="515" name="Google Shape;515;p71"/>
          <p:cNvSpPr txBox="1"/>
          <p:nvPr>
            <p:ph idx="2" type="body"/>
          </p:nvPr>
        </p:nvSpPr>
        <p:spPr>
          <a:xfrm>
            <a:off x="137025" y="2739725"/>
            <a:ext cx="2792400" cy="12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u="sng"/>
              <a:t>TAKEAWAYS:</a:t>
            </a:r>
            <a:endParaRPr sz="1100" u="sng"/>
          </a:p>
          <a:p>
            <a:pPr indent="0" lvl="0" marL="0" rtl="0" algn="l">
              <a:spcBef>
                <a:spcPts val="0"/>
              </a:spcBef>
              <a:spcAft>
                <a:spcPts val="0"/>
              </a:spcAft>
              <a:buNone/>
            </a:pPr>
            <a:r>
              <a:rPr lang="en" sz="1100"/>
              <a:t>Simple pipeline works well for straightforward relatively small datasets.</a:t>
            </a:r>
            <a:endParaRPr sz="1100"/>
          </a:p>
        </p:txBody>
      </p:sp>
      <p:sp>
        <p:nvSpPr>
          <p:cNvPr id="516" name="Google Shape;516;p71"/>
          <p:cNvSpPr/>
          <p:nvPr/>
        </p:nvSpPr>
        <p:spPr>
          <a:xfrm>
            <a:off x="4046525" y="1747775"/>
            <a:ext cx="2556300" cy="10593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latin typeface="Barlow"/>
                <a:ea typeface="Barlow"/>
                <a:cs typeface="Barlow"/>
                <a:sym typeface="Barlow"/>
              </a:rPr>
              <a:t>EXTRACTION</a:t>
            </a:r>
            <a:endParaRPr b="1" sz="1200" u="sng">
              <a:latin typeface="Barlow"/>
              <a:ea typeface="Barlow"/>
              <a:cs typeface="Barlow"/>
              <a:sym typeface="Barlow"/>
            </a:endParaRPr>
          </a:p>
          <a:p>
            <a:pPr indent="0" lvl="0" marL="0" rtl="0" algn="ctr">
              <a:spcBef>
                <a:spcPts val="0"/>
              </a:spcBef>
              <a:spcAft>
                <a:spcPts val="0"/>
              </a:spcAft>
              <a:buNone/>
            </a:pPr>
            <a:r>
              <a:rPr lang="en" sz="1200">
                <a:latin typeface="Barlow Light"/>
                <a:ea typeface="Barlow Light"/>
                <a:cs typeface="Barlow Light"/>
                <a:sym typeface="Barlow Light"/>
              </a:rPr>
              <a:t>Install pandas</a:t>
            </a:r>
            <a:endParaRPr sz="1200">
              <a:latin typeface="Barlow Light"/>
              <a:ea typeface="Barlow Light"/>
              <a:cs typeface="Barlow Light"/>
              <a:sym typeface="Barlow Light"/>
            </a:endParaRPr>
          </a:p>
          <a:p>
            <a:pPr indent="0" lvl="0" marL="0" rtl="0" algn="ctr">
              <a:spcBef>
                <a:spcPts val="0"/>
              </a:spcBef>
              <a:spcAft>
                <a:spcPts val="0"/>
              </a:spcAft>
              <a:buNone/>
            </a:pPr>
            <a:r>
              <a:rPr lang="en" sz="1200">
                <a:latin typeface="Barlow Light"/>
                <a:ea typeface="Barlow Light"/>
                <a:cs typeface="Barlow Light"/>
                <a:sym typeface="Barlow Light"/>
              </a:rPr>
              <a:t>Copy URL</a:t>
            </a:r>
            <a:endParaRPr sz="1200">
              <a:latin typeface="Barlow Light"/>
              <a:ea typeface="Barlow Light"/>
              <a:cs typeface="Barlow Light"/>
              <a:sym typeface="Barlow Light"/>
            </a:endParaRPr>
          </a:p>
          <a:p>
            <a:pPr indent="0" lvl="0" marL="0" rtl="0" algn="ctr">
              <a:spcBef>
                <a:spcPts val="0"/>
              </a:spcBef>
              <a:spcAft>
                <a:spcPts val="0"/>
              </a:spcAft>
              <a:buNone/>
            </a:pPr>
            <a:r>
              <a:rPr lang="en" sz="1200">
                <a:latin typeface="Barlow Light"/>
                <a:ea typeface="Barlow Light"/>
                <a:cs typeface="Barlow Light"/>
                <a:sym typeface="Barlow Light"/>
              </a:rPr>
              <a:t>Read and save dataset</a:t>
            </a:r>
            <a:endParaRPr sz="1200">
              <a:latin typeface="Barlow Light"/>
              <a:ea typeface="Barlow Light"/>
              <a:cs typeface="Barlow Light"/>
              <a:sym typeface="Barlow Light"/>
            </a:endParaRPr>
          </a:p>
        </p:txBody>
      </p:sp>
      <p:sp>
        <p:nvSpPr>
          <p:cNvPr id="517" name="Google Shape;517;p71"/>
          <p:cNvSpPr/>
          <p:nvPr/>
        </p:nvSpPr>
        <p:spPr>
          <a:xfrm>
            <a:off x="6162225" y="2889125"/>
            <a:ext cx="2556300" cy="10593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latin typeface="Barlow"/>
                <a:ea typeface="Barlow"/>
                <a:cs typeface="Barlow"/>
                <a:sym typeface="Barlow"/>
              </a:rPr>
              <a:t>TRANSFORMATION</a:t>
            </a:r>
            <a:endParaRPr b="1" sz="1200" u="sng">
              <a:latin typeface="Barlow"/>
              <a:ea typeface="Barlow"/>
              <a:cs typeface="Barlow"/>
              <a:sym typeface="Barlow"/>
            </a:endParaRPr>
          </a:p>
          <a:p>
            <a:pPr indent="0" lvl="0" marL="0" rtl="0" algn="ctr">
              <a:spcBef>
                <a:spcPts val="0"/>
              </a:spcBef>
              <a:spcAft>
                <a:spcPts val="0"/>
              </a:spcAft>
              <a:buNone/>
            </a:pPr>
            <a:r>
              <a:rPr lang="en" sz="1200">
                <a:latin typeface="Barlow Light"/>
                <a:ea typeface="Barlow Light"/>
                <a:cs typeface="Barlow Light"/>
                <a:sym typeface="Barlow Light"/>
              </a:rPr>
              <a:t>Filter by 2023 crime</a:t>
            </a:r>
            <a:endParaRPr sz="1200">
              <a:latin typeface="Barlow Light"/>
              <a:ea typeface="Barlow Light"/>
              <a:cs typeface="Barlow Light"/>
              <a:sym typeface="Barlow Light"/>
            </a:endParaRPr>
          </a:p>
          <a:p>
            <a:pPr indent="0" lvl="0" marL="0" rtl="0" algn="ctr">
              <a:spcBef>
                <a:spcPts val="0"/>
              </a:spcBef>
              <a:spcAft>
                <a:spcPts val="0"/>
              </a:spcAft>
              <a:buNone/>
            </a:pPr>
            <a:r>
              <a:rPr lang="en" sz="1200">
                <a:latin typeface="Barlow Light"/>
                <a:ea typeface="Barlow Light"/>
                <a:cs typeface="Barlow Light"/>
                <a:sym typeface="Barlow Light"/>
              </a:rPr>
              <a:t>Reformat date and time</a:t>
            </a:r>
            <a:endParaRPr sz="1200">
              <a:latin typeface="Barlow Light"/>
              <a:ea typeface="Barlow Light"/>
              <a:cs typeface="Barlow Light"/>
              <a:sym typeface="Barlow Light"/>
            </a:endParaRPr>
          </a:p>
          <a:p>
            <a:pPr indent="0" lvl="0" marL="0" rtl="0" algn="ctr">
              <a:spcBef>
                <a:spcPts val="0"/>
              </a:spcBef>
              <a:spcAft>
                <a:spcPts val="0"/>
              </a:spcAft>
              <a:buNone/>
            </a:pPr>
            <a:r>
              <a:rPr lang="en" sz="1200">
                <a:latin typeface="Barlow Light"/>
                <a:ea typeface="Barlow Light"/>
                <a:cs typeface="Barlow Light"/>
                <a:sym typeface="Barlow Light"/>
              </a:rPr>
              <a:t>Explore crime counts</a:t>
            </a:r>
            <a:endParaRPr sz="1200">
              <a:latin typeface="Barlow Light"/>
              <a:ea typeface="Barlow Light"/>
              <a:cs typeface="Barlow Light"/>
              <a:sym typeface="Barlow Light"/>
            </a:endParaRPr>
          </a:p>
        </p:txBody>
      </p:sp>
      <p:sp>
        <p:nvSpPr>
          <p:cNvPr id="518" name="Google Shape;518;p71"/>
          <p:cNvSpPr/>
          <p:nvPr/>
        </p:nvSpPr>
        <p:spPr>
          <a:xfrm>
            <a:off x="4046525" y="4030475"/>
            <a:ext cx="2556300" cy="10593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latin typeface="Barlow"/>
                <a:ea typeface="Barlow"/>
                <a:cs typeface="Barlow"/>
                <a:sym typeface="Barlow"/>
              </a:rPr>
              <a:t>LOADING</a:t>
            </a:r>
            <a:endParaRPr b="1" sz="1200" u="sng">
              <a:latin typeface="Barlow"/>
              <a:ea typeface="Barlow"/>
              <a:cs typeface="Barlow"/>
              <a:sym typeface="Barlow"/>
            </a:endParaRPr>
          </a:p>
          <a:p>
            <a:pPr indent="0" lvl="0" marL="0" rtl="0" algn="ctr">
              <a:spcBef>
                <a:spcPts val="0"/>
              </a:spcBef>
              <a:spcAft>
                <a:spcPts val="0"/>
              </a:spcAft>
              <a:buNone/>
            </a:pPr>
            <a:r>
              <a:rPr lang="en" sz="1200">
                <a:latin typeface="Barlow Light"/>
                <a:ea typeface="Barlow Light"/>
                <a:cs typeface="Barlow Light"/>
                <a:sym typeface="Barlow Light"/>
              </a:rPr>
              <a:t>Connect to MongoDB</a:t>
            </a:r>
            <a:endParaRPr sz="1200">
              <a:latin typeface="Barlow Light"/>
              <a:ea typeface="Barlow Light"/>
              <a:cs typeface="Barlow Light"/>
              <a:sym typeface="Barlow Light"/>
            </a:endParaRPr>
          </a:p>
          <a:p>
            <a:pPr indent="0" lvl="0" marL="0" rtl="0" algn="ctr">
              <a:spcBef>
                <a:spcPts val="0"/>
              </a:spcBef>
              <a:spcAft>
                <a:spcPts val="0"/>
              </a:spcAft>
              <a:buNone/>
            </a:pPr>
            <a:r>
              <a:rPr lang="en" sz="1200">
                <a:latin typeface="Barlow Light"/>
                <a:ea typeface="Barlow Light"/>
                <a:cs typeface="Barlow Light"/>
                <a:sym typeface="Barlow Light"/>
              </a:rPr>
              <a:t>Create new client</a:t>
            </a:r>
            <a:endParaRPr sz="1200">
              <a:latin typeface="Barlow Light"/>
              <a:ea typeface="Barlow Light"/>
              <a:cs typeface="Barlow Light"/>
              <a:sym typeface="Barlow Light"/>
            </a:endParaRPr>
          </a:p>
          <a:p>
            <a:pPr indent="0" lvl="0" marL="0" rtl="0" algn="ctr">
              <a:spcBef>
                <a:spcPts val="0"/>
              </a:spcBef>
              <a:spcAft>
                <a:spcPts val="0"/>
              </a:spcAft>
              <a:buNone/>
            </a:pPr>
            <a:r>
              <a:rPr lang="en" sz="1200">
                <a:latin typeface="Barlow Light"/>
                <a:ea typeface="Barlow Light"/>
                <a:cs typeface="Barlow Light"/>
                <a:sym typeface="Barlow Light"/>
              </a:rPr>
              <a:t>Connect to server</a:t>
            </a:r>
            <a:endParaRPr sz="1200">
              <a:latin typeface="Barlow Light"/>
              <a:ea typeface="Barlow Light"/>
              <a:cs typeface="Barlow Light"/>
              <a:sym typeface="Barlow Light"/>
            </a:endParaRPr>
          </a:p>
          <a:p>
            <a:pPr indent="0" lvl="0" marL="0" rtl="0" algn="ctr">
              <a:spcBef>
                <a:spcPts val="0"/>
              </a:spcBef>
              <a:spcAft>
                <a:spcPts val="0"/>
              </a:spcAft>
              <a:buNone/>
            </a:pPr>
            <a:r>
              <a:rPr lang="en" sz="1200">
                <a:latin typeface="Barlow Light"/>
                <a:ea typeface="Barlow Light"/>
                <a:cs typeface="Barlow Light"/>
                <a:sym typeface="Barlow Light"/>
              </a:rPr>
              <a:t>Save datasets</a:t>
            </a:r>
            <a:endParaRPr sz="1200">
              <a:latin typeface="Barlow Light"/>
              <a:ea typeface="Barlow Light"/>
              <a:cs typeface="Barlow Light"/>
              <a:sym typeface="Barlow Light"/>
            </a:endParaRPr>
          </a:p>
        </p:txBody>
      </p:sp>
      <p:cxnSp>
        <p:nvCxnSpPr>
          <p:cNvPr id="519" name="Google Shape;519;p71"/>
          <p:cNvCxnSpPr>
            <a:stCxn id="516" idx="3"/>
            <a:endCxn id="517" idx="0"/>
          </p:cNvCxnSpPr>
          <p:nvPr/>
        </p:nvCxnSpPr>
        <p:spPr>
          <a:xfrm>
            <a:off x="6602825" y="2277425"/>
            <a:ext cx="837600" cy="611700"/>
          </a:xfrm>
          <a:prstGeom prst="bentConnector2">
            <a:avLst/>
          </a:prstGeom>
          <a:noFill/>
          <a:ln cap="flat" cmpd="sng" w="9525">
            <a:solidFill>
              <a:schemeClr val="dk2"/>
            </a:solidFill>
            <a:prstDash val="solid"/>
            <a:round/>
            <a:headEnd len="med" w="med" type="none"/>
            <a:tailEnd len="med" w="med" type="none"/>
          </a:ln>
        </p:spPr>
      </p:cxnSp>
      <p:cxnSp>
        <p:nvCxnSpPr>
          <p:cNvPr id="520" name="Google Shape;520;p71"/>
          <p:cNvCxnSpPr>
            <a:stCxn id="517" idx="1"/>
            <a:endCxn id="518" idx="0"/>
          </p:cNvCxnSpPr>
          <p:nvPr/>
        </p:nvCxnSpPr>
        <p:spPr>
          <a:xfrm flipH="1">
            <a:off x="5324625" y="3418775"/>
            <a:ext cx="837600" cy="6117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524" name="Shape 524"/>
        <p:cNvGrpSpPr/>
        <p:nvPr/>
      </p:nvGrpSpPr>
      <p:grpSpPr>
        <a:xfrm>
          <a:off x="0" y="0"/>
          <a:ext cx="0" cy="0"/>
          <a:chOff x="0" y="0"/>
          <a:chExt cx="0" cy="0"/>
        </a:xfrm>
      </p:grpSpPr>
      <p:sp>
        <p:nvSpPr>
          <p:cNvPr id="525" name="Google Shape;525;p72"/>
          <p:cNvSpPr txBox="1"/>
          <p:nvPr>
            <p:ph idx="2" type="subTitle"/>
          </p:nvPr>
        </p:nvSpPr>
        <p:spPr>
          <a:xfrm>
            <a:off x="5603750" y="324150"/>
            <a:ext cx="3311100" cy="43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Visualizations &amp; Stats: </a:t>
            </a:r>
            <a:r>
              <a:rPr lang="en" sz="3000"/>
              <a:t>Crime Type</a:t>
            </a:r>
            <a:endParaRPr sz="3000"/>
          </a:p>
        </p:txBody>
      </p:sp>
      <p:sp>
        <p:nvSpPr>
          <p:cNvPr id="526" name="Google Shape;526;p72"/>
          <p:cNvSpPr txBox="1"/>
          <p:nvPr>
            <p:ph idx="1" type="body"/>
          </p:nvPr>
        </p:nvSpPr>
        <p:spPr>
          <a:xfrm>
            <a:off x="5802200" y="1308625"/>
            <a:ext cx="2914200" cy="1450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Font typeface="Arial"/>
              <a:buNone/>
            </a:pPr>
            <a:r>
              <a:rPr lang="en">
                <a:solidFill>
                  <a:schemeClr val="dk1"/>
                </a:solidFill>
              </a:rPr>
              <a:t>These graphs show that there are similar types of crimes occurring in high frequencies in both college towns in 2023:  simple assault and theft. However, Charlottesville’s “top crime” is hit and runs, and Ann Arbor’s is larceny. Charlottesville’s top 10 crime types are more evenly distributed, whereas Ann Arbor has a greater proportion of certain crimes.</a:t>
            </a:r>
            <a:endParaRPr>
              <a:solidFill>
                <a:schemeClr val="dk1"/>
              </a:solidFill>
            </a:endParaRPr>
          </a:p>
        </p:txBody>
      </p:sp>
      <p:sp>
        <p:nvSpPr>
          <p:cNvPr id="527" name="Google Shape;527;p7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8" name="Google Shape;528;p72"/>
          <p:cNvPicPr preferRelativeResize="0"/>
          <p:nvPr/>
        </p:nvPicPr>
        <p:blipFill>
          <a:blip r:embed="rId3">
            <a:alphaModFix/>
          </a:blip>
          <a:stretch>
            <a:fillRect/>
          </a:stretch>
        </p:blipFill>
        <p:spPr>
          <a:xfrm>
            <a:off x="1051075" y="2925309"/>
            <a:ext cx="7910576" cy="2125991"/>
          </a:xfrm>
          <a:prstGeom prst="rect">
            <a:avLst/>
          </a:prstGeom>
          <a:noFill/>
          <a:ln>
            <a:noFill/>
          </a:ln>
        </p:spPr>
      </p:pic>
      <p:pic>
        <p:nvPicPr>
          <p:cNvPr id="529" name="Google Shape;529;p72"/>
          <p:cNvPicPr preferRelativeResize="0"/>
          <p:nvPr/>
        </p:nvPicPr>
        <p:blipFill>
          <a:blip r:embed="rId4">
            <a:alphaModFix/>
          </a:blip>
          <a:stretch>
            <a:fillRect/>
          </a:stretch>
        </p:blipFill>
        <p:spPr>
          <a:xfrm>
            <a:off x="152400" y="152400"/>
            <a:ext cx="5256211" cy="26205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533" name="Shape 533"/>
        <p:cNvGrpSpPr/>
        <p:nvPr/>
      </p:nvGrpSpPr>
      <p:grpSpPr>
        <a:xfrm>
          <a:off x="0" y="0"/>
          <a:ext cx="0" cy="0"/>
          <a:chOff x="0" y="0"/>
          <a:chExt cx="0" cy="0"/>
        </a:xfrm>
      </p:grpSpPr>
      <p:sp>
        <p:nvSpPr>
          <p:cNvPr id="534" name="Google Shape;534;p73"/>
          <p:cNvSpPr txBox="1"/>
          <p:nvPr>
            <p:ph type="title"/>
          </p:nvPr>
        </p:nvSpPr>
        <p:spPr>
          <a:xfrm>
            <a:off x="117150" y="190125"/>
            <a:ext cx="890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solidFill>
                  <a:srgbClr val="AC6600"/>
                </a:solidFill>
                <a:latin typeface="Barlow ExtraLight"/>
                <a:ea typeface="Barlow ExtraLight"/>
                <a:cs typeface="Barlow ExtraLight"/>
                <a:sym typeface="Barlow ExtraLight"/>
              </a:rPr>
              <a:t>Visualizations &amp; Stats: Larceny Crimes</a:t>
            </a:r>
            <a:endParaRPr sz="3620">
              <a:solidFill>
                <a:srgbClr val="AC6600"/>
              </a:solidFill>
              <a:latin typeface="Barlow ExtraLight"/>
              <a:ea typeface="Barlow ExtraLight"/>
              <a:cs typeface="Barlow ExtraLight"/>
              <a:sym typeface="Barlow ExtraLight"/>
            </a:endParaRPr>
          </a:p>
          <a:p>
            <a:pPr indent="0" lvl="0" marL="0" rtl="0" algn="l">
              <a:spcBef>
                <a:spcPts val="0"/>
              </a:spcBef>
              <a:spcAft>
                <a:spcPts val="0"/>
              </a:spcAft>
              <a:buSzPts val="990"/>
              <a:buNone/>
            </a:pPr>
            <a:r>
              <a:t/>
            </a:r>
            <a:endParaRPr sz="2520"/>
          </a:p>
        </p:txBody>
      </p:sp>
      <p:pic>
        <p:nvPicPr>
          <p:cNvPr id="535" name="Google Shape;535;p73"/>
          <p:cNvPicPr preferRelativeResize="0"/>
          <p:nvPr/>
        </p:nvPicPr>
        <p:blipFill>
          <a:blip r:embed="rId3">
            <a:alphaModFix/>
          </a:blip>
          <a:stretch>
            <a:fillRect/>
          </a:stretch>
        </p:blipFill>
        <p:spPr>
          <a:xfrm>
            <a:off x="2224388" y="972350"/>
            <a:ext cx="4695224" cy="3648149"/>
          </a:xfrm>
          <a:prstGeom prst="rect">
            <a:avLst/>
          </a:prstGeom>
          <a:noFill/>
          <a:ln>
            <a:noFill/>
          </a:ln>
        </p:spPr>
      </p:pic>
      <p:sp>
        <p:nvSpPr>
          <p:cNvPr id="536" name="Google Shape;536;p73"/>
          <p:cNvSpPr txBox="1"/>
          <p:nvPr>
            <p:ph idx="4294967295" type="body"/>
          </p:nvPr>
        </p:nvSpPr>
        <p:spPr>
          <a:xfrm>
            <a:off x="187025" y="4620500"/>
            <a:ext cx="9302700" cy="1136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300">
                <a:solidFill>
                  <a:schemeClr val="lt1"/>
                </a:solidFill>
                <a:latin typeface="Barlow"/>
                <a:ea typeface="Barlow"/>
                <a:cs typeface="Barlow"/>
                <a:sym typeface="Barlow"/>
              </a:rPr>
              <a:t>Corroborating the top 10 crimes in each town, Ann Arbor experienced more reported larceny crimes than in Charlottesville.</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540" name="Shape 540"/>
        <p:cNvGrpSpPr/>
        <p:nvPr/>
      </p:nvGrpSpPr>
      <p:grpSpPr>
        <a:xfrm>
          <a:off x="0" y="0"/>
          <a:ext cx="0" cy="0"/>
          <a:chOff x="0" y="0"/>
          <a:chExt cx="0" cy="0"/>
        </a:xfrm>
      </p:grpSpPr>
      <p:sp>
        <p:nvSpPr>
          <p:cNvPr id="541" name="Google Shape;541;p74"/>
          <p:cNvSpPr txBox="1"/>
          <p:nvPr>
            <p:ph type="title"/>
          </p:nvPr>
        </p:nvSpPr>
        <p:spPr>
          <a:xfrm>
            <a:off x="203100" y="293325"/>
            <a:ext cx="436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solidFill>
                  <a:srgbClr val="AC6600"/>
                </a:solidFill>
                <a:latin typeface="Barlow ExtraLight"/>
                <a:ea typeface="Barlow ExtraLight"/>
                <a:cs typeface="Barlow ExtraLight"/>
                <a:sym typeface="Barlow ExtraLight"/>
              </a:rPr>
              <a:t>Visualizations &amp; Stats: Larceny Monthly Frequencies</a:t>
            </a:r>
            <a:endParaRPr sz="3620">
              <a:solidFill>
                <a:srgbClr val="AC6600"/>
              </a:solidFill>
              <a:latin typeface="Barlow ExtraLight"/>
              <a:ea typeface="Barlow ExtraLight"/>
              <a:cs typeface="Barlow ExtraLight"/>
              <a:sym typeface="Barlow ExtraLight"/>
            </a:endParaRPr>
          </a:p>
          <a:p>
            <a:pPr indent="0" lvl="0" marL="0" rtl="0" algn="l">
              <a:spcBef>
                <a:spcPts val="0"/>
              </a:spcBef>
              <a:spcAft>
                <a:spcPts val="0"/>
              </a:spcAft>
              <a:buSzPts val="990"/>
              <a:buNone/>
            </a:pPr>
            <a:r>
              <a:t/>
            </a:r>
            <a:endParaRPr sz="2520"/>
          </a:p>
        </p:txBody>
      </p:sp>
      <p:sp>
        <p:nvSpPr>
          <p:cNvPr id="542" name="Google Shape;542;p74"/>
          <p:cNvSpPr txBox="1"/>
          <p:nvPr>
            <p:ph idx="4294967295" type="body"/>
          </p:nvPr>
        </p:nvSpPr>
        <p:spPr>
          <a:xfrm>
            <a:off x="4982850" y="3378050"/>
            <a:ext cx="3748500" cy="102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770"/>
              <a:buFont typeface="Arial"/>
              <a:buNone/>
            </a:pPr>
            <a:r>
              <a:rPr lang="en" sz="1370">
                <a:solidFill>
                  <a:schemeClr val="lt1"/>
                </a:solidFill>
                <a:latin typeface="Barlow"/>
                <a:ea typeface="Barlow"/>
                <a:cs typeface="Barlow"/>
                <a:sym typeface="Barlow"/>
              </a:rPr>
              <a:t>These two towns </a:t>
            </a:r>
            <a:r>
              <a:rPr lang="en" sz="1370">
                <a:solidFill>
                  <a:schemeClr val="lt1"/>
                </a:solidFill>
                <a:latin typeface="Barlow"/>
                <a:ea typeface="Barlow"/>
                <a:cs typeface="Barlow"/>
                <a:sym typeface="Barlow"/>
              </a:rPr>
              <a:t>show vastly different monthly frequencies in larceny crimes, although both towns have their greatest peak in the second-half of the year. </a:t>
            </a:r>
            <a:endParaRPr sz="1370">
              <a:solidFill>
                <a:schemeClr val="lt1"/>
              </a:solidFill>
              <a:latin typeface="Barlow"/>
              <a:ea typeface="Barlow"/>
              <a:cs typeface="Barlow"/>
              <a:sym typeface="Barlow"/>
            </a:endParaRPr>
          </a:p>
          <a:p>
            <a:pPr indent="0" lvl="0" marL="0" rtl="0" algn="l">
              <a:spcBef>
                <a:spcPts val="0"/>
              </a:spcBef>
              <a:spcAft>
                <a:spcPts val="1200"/>
              </a:spcAft>
              <a:buClr>
                <a:schemeClr val="lt1"/>
              </a:buClr>
              <a:buSzPts val="770"/>
              <a:buFont typeface="Arial"/>
              <a:buNone/>
            </a:pPr>
            <a:r>
              <a:t/>
            </a:r>
            <a:endParaRPr sz="1260">
              <a:solidFill>
                <a:schemeClr val="dk1"/>
              </a:solidFill>
            </a:endParaRPr>
          </a:p>
        </p:txBody>
      </p:sp>
      <p:pic>
        <p:nvPicPr>
          <p:cNvPr id="543" name="Google Shape;543;p74"/>
          <p:cNvPicPr preferRelativeResize="0"/>
          <p:nvPr/>
        </p:nvPicPr>
        <p:blipFill>
          <a:blip r:embed="rId3">
            <a:alphaModFix/>
          </a:blip>
          <a:stretch>
            <a:fillRect/>
          </a:stretch>
        </p:blipFill>
        <p:spPr>
          <a:xfrm>
            <a:off x="193375" y="2169350"/>
            <a:ext cx="4388350" cy="2824032"/>
          </a:xfrm>
          <a:prstGeom prst="rect">
            <a:avLst/>
          </a:prstGeom>
          <a:noFill/>
          <a:ln>
            <a:noFill/>
          </a:ln>
        </p:spPr>
      </p:pic>
      <p:pic>
        <p:nvPicPr>
          <p:cNvPr id="544" name="Google Shape;544;p74"/>
          <p:cNvPicPr preferRelativeResize="0"/>
          <p:nvPr/>
        </p:nvPicPr>
        <p:blipFill>
          <a:blip r:embed="rId4">
            <a:alphaModFix/>
          </a:blip>
          <a:stretch>
            <a:fillRect/>
          </a:stretch>
        </p:blipFill>
        <p:spPr>
          <a:xfrm>
            <a:off x="4624975" y="92875"/>
            <a:ext cx="4479326" cy="28825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SELECTION</a:t>
            </a:r>
            <a:endParaRPr/>
          </a:p>
        </p:txBody>
      </p:sp>
      <p:sp>
        <p:nvSpPr>
          <p:cNvPr id="379" name="Google Shape;379;p60"/>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chosen to </a:t>
            </a:r>
            <a:r>
              <a:rPr lang="en"/>
              <a:t>explore</a:t>
            </a:r>
            <a:r>
              <a:rPr lang="en"/>
              <a:t> datasets representing crime data from Charlottesville, VA and Ann Arbor, MI</a:t>
            </a:r>
            <a:endParaRPr/>
          </a:p>
        </p:txBody>
      </p:sp>
      <p:sp>
        <p:nvSpPr>
          <p:cNvPr id="380" name="Google Shape;380;p60"/>
          <p:cNvSpPr txBox="1"/>
          <p:nvPr/>
        </p:nvSpPr>
        <p:spPr>
          <a:xfrm>
            <a:off x="5279375" y="1911125"/>
            <a:ext cx="3237600" cy="10947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Lorem ipsum dolor sit amet, consectetur adipiscing elit, sed do eiusmod tempor incididunt ut labore et dolore magna aliqua. Ut enim ad minim veniam, quis nostrud. Lorem ipsum dolor sit amet, consectetur. Ut eget nisi lacus.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381" name="Google Shape;381;p60"/>
          <p:cNvSpPr txBox="1"/>
          <p:nvPr/>
        </p:nvSpPr>
        <p:spPr>
          <a:xfrm>
            <a:off x="5279375" y="1576475"/>
            <a:ext cx="25722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EXPECTED INSIGHTS</a:t>
            </a:r>
            <a:endParaRPr>
              <a:solidFill>
                <a:schemeClr val="lt1"/>
              </a:solidFill>
              <a:latin typeface="Hepta Slab Medium"/>
              <a:ea typeface="Hepta Slab Medium"/>
              <a:cs typeface="Hepta Slab Medium"/>
              <a:sym typeface="Hepta Slab Medium"/>
            </a:endParaRPr>
          </a:p>
        </p:txBody>
      </p:sp>
      <p:sp>
        <p:nvSpPr>
          <p:cNvPr id="382" name="Google Shape;382;p60"/>
          <p:cNvSpPr txBox="1"/>
          <p:nvPr/>
        </p:nvSpPr>
        <p:spPr>
          <a:xfrm>
            <a:off x="5279375" y="3830075"/>
            <a:ext cx="3171000" cy="970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None/>
            </a:pPr>
            <a:r>
              <a:rPr lang="en" sz="1100">
                <a:solidFill>
                  <a:schemeClr val="lt1"/>
                </a:solidFill>
                <a:latin typeface="Barlow Light"/>
                <a:ea typeface="Barlow Light"/>
                <a:cs typeface="Barlow Light"/>
                <a:sym typeface="Barlow Light"/>
              </a:rPr>
              <a:t>Lorem ipsum dolor sit amet, consectetur adipiscing elit, sed do eiusmod tempor incididunt ut labore et dolore magna aliqua. Ut enim ad minim veniam, quis nostrud. Lorem ipsum dolor sit amet, consectetur. Ut eget nisi lacus.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383" name="Google Shape;383;p60"/>
          <p:cNvSpPr txBox="1"/>
          <p:nvPr/>
        </p:nvSpPr>
        <p:spPr>
          <a:xfrm>
            <a:off x="5279375" y="3495410"/>
            <a:ext cx="18603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EASE OF USE</a:t>
            </a:r>
            <a:endParaRPr>
              <a:solidFill>
                <a:schemeClr val="lt1"/>
              </a:solidFill>
              <a:latin typeface="Hepta Slab Medium"/>
              <a:ea typeface="Hepta Slab Medium"/>
              <a:cs typeface="Hepta Slab Medium"/>
              <a:sym typeface="Hepta Slab Medium"/>
            </a:endParaRPr>
          </a:p>
        </p:txBody>
      </p:sp>
      <p:sp>
        <p:nvSpPr>
          <p:cNvPr id="384" name="Google Shape;384;p60"/>
          <p:cNvSpPr txBox="1"/>
          <p:nvPr/>
        </p:nvSpPr>
        <p:spPr>
          <a:xfrm>
            <a:off x="638750" y="1776450"/>
            <a:ext cx="32739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Clr>
                <a:schemeClr val="lt1"/>
              </a:buClr>
              <a:buSzPts val="1100"/>
              <a:buFont typeface="Arial"/>
              <a:buNone/>
            </a:pPr>
            <a:r>
              <a:t/>
            </a:r>
            <a:endParaRPr sz="10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Compare relative safety of prominent college towns</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Safety is a vital choice for school selection</a:t>
            </a:r>
            <a:endParaRPr sz="1100">
              <a:solidFill>
                <a:schemeClr val="lt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lt1"/>
              </a:buClr>
              <a:buSzPts val="1100"/>
              <a:buFont typeface="Barlow Light"/>
              <a:buChar char="●"/>
            </a:pPr>
            <a:r>
              <a:rPr lang="en" sz="1100">
                <a:solidFill>
                  <a:schemeClr val="lt1"/>
                </a:solidFill>
                <a:latin typeface="Barlow Light"/>
                <a:ea typeface="Barlow Light"/>
                <a:cs typeface="Barlow Light"/>
                <a:sym typeface="Barlow Light"/>
              </a:rPr>
              <a:t>Hope to find insights on incidence in crime and types of crime students may face</a:t>
            </a:r>
            <a:endParaRPr sz="1100">
              <a:solidFill>
                <a:schemeClr val="lt1"/>
              </a:solidFill>
              <a:latin typeface="Barlow Light"/>
              <a:ea typeface="Barlow Light"/>
              <a:cs typeface="Barlow Light"/>
              <a:sym typeface="Barlow Light"/>
            </a:endParaRPr>
          </a:p>
          <a:p>
            <a:pPr indent="0" lvl="0" marL="0" rtl="0" algn="l">
              <a:lnSpc>
                <a:spcPct val="115000"/>
              </a:lnSpc>
              <a:spcBef>
                <a:spcPts val="0"/>
              </a:spcBef>
              <a:spcAft>
                <a:spcPts val="0"/>
              </a:spcAft>
              <a:buNone/>
            </a:pPr>
            <a:r>
              <a:t/>
            </a:r>
            <a:endParaRPr sz="1100">
              <a:solidFill>
                <a:schemeClr val="lt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lt1"/>
              </a:solidFill>
              <a:latin typeface="Barlow Light"/>
              <a:ea typeface="Barlow Light"/>
              <a:cs typeface="Barlow Light"/>
              <a:sym typeface="Barlow Light"/>
            </a:endParaRPr>
          </a:p>
        </p:txBody>
      </p:sp>
      <p:sp>
        <p:nvSpPr>
          <p:cNvPr id="385" name="Google Shape;385;p60"/>
          <p:cNvSpPr txBox="1"/>
          <p:nvPr/>
        </p:nvSpPr>
        <p:spPr>
          <a:xfrm>
            <a:off x="791175" y="1576485"/>
            <a:ext cx="1860300" cy="24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lt1"/>
                </a:solidFill>
                <a:latin typeface="Hepta Slab Medium"/>
                <a:ea typeface="Hepta Slab Medium"/>
                <a:cs typeface="Hepta Slab Medium"/>
                <a:sym typeface="Hepta Slab Medium"/>
              </a:rPr>
              <a:t>RATIONALE</a:t>
            </a:r>
            <a:endParaRPr>
              <a:solidFill>
                <a:schemeClr val="lt1"/>
              </a:solidFill>
              <a:latin typeface="Hepta Slab Medium"/>
              <a:ea typeface="Hepta Slab Medium"/>
              <a:cs typeface="Hepta Slab Medium"/>
              <a:sym typeface="Hepta Slab Medium"/>
            </a:endParaRPr>
          </a:p>
        </p:txBody>
      </p:sp>
      <p:sp>
        <p:nvSpPr>
          <p:cNvPr id="386" name="Google Shape;386;p60"/>
          <p:cNvSpPr txBox="1"/>
          <p:nvPr/>
        </p:nvSpPr>
        <p:spPr>
          <a:xfrm>
            <a:off x="791175" y="3495400"/>
            <a:ext cx="2390400" cy="346200"/>
          </a:xfrm>
          <a:prstGeom prst="rect">
            <a:avLst/>
          </a:prstGeom>
          <a:noFill/>
          <a:ln>
            <a:noFill/>
          </a:ln>
        </p:spPr>
        <p:txBody>
          <a:bodyPr anchorCtr="0" anchor="t" bIns="0" lIns="0" spcFirstLastPara="1" rIns="0" wrap="square" tIns="0">
            <a:noAutofit/>
          </a:bodyPr>
          <a:lstStyle/>
          <a:p>
            <a:pPr indent="0" lvl="0" marL="0" rtl="0" algn="l">
              <a:spcBef>
                <a:spcPts val="0"/>
              </a:spcBef>
              <a:spcAft>
                <a:spcPts val="3200"/>
              </a:spcAft>
              <a:buNone/>
            </a:pPr>
            <a:r>
              <a:rPr lang="en">
                <a:solidFill>
                  <a:schemeClr val="dk1"/>
                </a:solidFill>
                <a:latin typeface="Hepta Slab Medium"/>
                <a:ea typeface="Hepta Slab Medium"/>
                <a:cs typeface="Hepta Slab Medium"/>
                <a:sym typeface="Hepta Slab Medium"/>
              </a:rPr>
              <a:t>TAKEAWAYS</a:t>
            </a:r>
            <a:endParaRPr>
              <a:solidFill>
                <a:schemeClr val="dk1"/>
              </a:solidFill>
              <a:latin typeface="Hepta Slab Medium"/>
              <a:ea typeface="Hepta Slab Medium"/>
              <a:cs typeface="Hepta Slab Medium"/>
              <a:sym typeface="Hepta Slab Medium"/>
            </a:endParaRPr>
          </a:p>
        </p:txBody>
      </p:sp>
      <p:sp>
        <p:nvSpPr>
          <p:cNvPr id="387" name="Google Shape;387;p6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60"/>
          <p:cNvSpPr/>
          <p:nvPr/>
        </p:nvSpPr>
        <p:spPr>
          <a:xfrm>
            <a:off x="4525200" y="1320125"/>
            <a:ext cx="4618800" cy="382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Light"/>
              <a:ea typeface="Barlow Light"/>
              <a:cs typeface="Barlow Light"/>
              <a:sym typeface="Barlow Light"/>
            </a:endParaRPr>
          </a:p>
        </p:txBody>
      </p:sp>
      <p:grpSp>
        <p:nvGrpSpPr>
          <p:cNvPr id="389" name="Google Shape;389;p60"/>
          <p:cNvGrpSpPr/>
          <p:nvPr/>
        </p:nvGrpSpPr>
        <p:grpSpPr>
          <a:xfrm>
            <a:off x="5312675" y="723127"/>
            <a:ext cx="3094800" cy="4240949"/>
            <a:chOff x="4976250" y="1074052"/>
            <a:chExt cx="3094800" cy="4240949"/>
          </a:xfrm>
        </p:grpSpPr>
        <p:sp>
          <p:nvSpPr>
            <p:cNvPr id="390" name="Google Shape;390;p60"/>
            <p:cNvSpPr txBox="1"/>
            <p:nvPr/>
          </p:nvSpPr>
          <p:spPr>
            <a:xfrm>
              <a:off x="6106173" y="3148813"/>
              <a:ext cx="918600" cy="5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chemeClr val="lt1"/>
                  </a:solidFill>
                  <a:latin typeface="Barlow"/>
                  <a:ea typeface="Barlow"/>
                  <a:cs typeface="Barlow"/>
                  <a:sym typeface="Barlow"/>
                </a:rPr>
                <a:t>VS</a:t>
              </a:r>
              <a:endParaRPr b="1" sz="3400">
                <a:solidFill>
                  <a:schemeClr val="lt1"/>
                </a:solidFill>
                <a:latin typeface="Barlow"/>
                <a:ea typeface="Barlow"/>
                <a:cs typeface="Barlow"/>
                <a:sym typeface="Barlow"/>
              </a:endParaRPr>
            </a:p>
          </p:txBody>
        </p:sp>
        <p:pic>
          <p:nvPicPr>
            <p:cNvPr id="391" name="Google Shape;391;p60"/>
            <p:cNvPicPr preferRelativeResize="0"/>
            <p:nvPr/>
          </p:nvPicPr>
          <p:blipFill>
            <a:blip r:embed="rId3">
              <a:alphaModFix/>
            </a:blip>
            <a:stretch>
              <a:fillRect/>
            </a:stretch>
          </p:blipFill>
          <p:spPr>
            <a:xfrm>
              <a:off x="5418035" y="1642067"/>
              <a:ext cx="2244108" cy="1552381"/>
            </a:xfrm>
            <a:prstGeom prst="rect">
              <a:avLst/>
            </a:prstGeom>
            <a:noFill/>
            <a:ln>
              <a:noFill/>
            </a:ln>
            <a:effectLst>
              <a:outerShdw blurRad="57150" rotWithShape="0" algn="bl" dir="5400000" dist="19050">
                <a:srgbClr val="000000">
                  <a:alpha val="50000"/>
                </a:srgbClr>
              </a:outerShdw>
            </a:effectLst>
          </p:spPr>
        </p:pic>
        <p:pic>
          <p:nvPicPr>
            <p:cNvPr id="392" name="Google Shape;392;p60"/>
            <p:cNvPicPr preferRelativeResize="0"/>
            <p:nvPr/>
          </p:nvPicPr>
          <p:blipFill>
            <a:blip r:embed="rId4">
              <a:alphaModFix/>
            </a:blip>
            <a:stretch>
              <a:fillRect/>
            </a:stretch>
          </p:blipFill>
          <p:spPr>
            <a:xfrm rot="-1138634">
              <a:off x="5070080" y="1200173"/>
              <a:ext cx="897185" cy="727036"/>
            </a:xfrm>
            <a:prstGeom prst="rect">
              <a:avLst/>
            </a:prstGeom>
            <a:noFill/>
            <a:ln>
              <a:noFill/>
            </a:ln>
          </p:spPr>
        </p:pic>
        <p:pic>
          <p:nvPicPr>
            <p:cNvPr id="393" name="Google Shape;393;p60"/>
            <p:cNvPicPr preferRelativeResize="0"/>
            <p:nvPr/>
          </p:nvPicPr>
          <p:blipFill rotWithShape="1">
            <a:blip r:embed="rId5">
              <a:alphaModFix/>
            </a:blip>
            <a:srcRect b="0" l="0" r="35408" t="0"/>
            <a:stretch/>
          </p:blipFill>
          <p:spPr>
            <a:xfrm>
              <a:off x="5418035" y="3784834"/>
              <a:ext cx="2244111" cy="1530166"/>
            </a:xfrm>
            <a:prstGeom prst="rect">
              <a:avLst/>
            </a:prstGeom>
            <a:noFill/>
            <a:ln>
              <a:noFill/>
            </a:ln>
            <a:effectLst>
              <a:outerShdw blurRad="57150" rotWithShape="0" algn="bl" dir="5400000" dist="19050">
                <a:srgbClr val="000000">
                  <a:alpha val="50000"/>
                </a:srgbClr>
              </a:outerShdw>
            </a:effectLst>
          </p:spPr>
        </p:pic>
        <p:pic>
          <p:nvPicPr>
            <p:cNvPr id="394" name="Google Shape;394;p60"/>
            <p:cNvPicPr preferRelativeResize="0"/>
            <p:nvPr/>
          </p:nvPicPr>
          <p:blipFill>
            <a:blip r:embed="rId6">
              <a:alphaModFix/>
            </a:blip>
            <a:stretch>
              <a:fillRect/>
            </a:stretch>
          </p:blipFill>
          <p:spPr>
            <a:xfrm rot="1129974">
              <a:off x="7134934" y="3498901"/>
              <a:ext cx="859909" cy="614733"/>
            </a:xfrm>
            <a:prstGeom prst="rect">
              <a:avLst/>
            </a:prstGeom>
            <a:noFill/>
            <a:ln>
              <a:noFill/>
            </a:ln>
          </p:spPr>
        </p:pic>
      </p:grpSp>
      <p:sp>
        <p:nvSpPr>
          <p:cNvPr id="395" name="Google Shape;395;p60"/>
          <p:cNvSpPr txBox="1"/>
          <p:nvPr/>
        </p:nvSpPr>
        <p:spPr>
          <a:xfrm>
            <a:off x="638750" y="3707600"/>
            <a:ext cx="3273900" cy="871500"/>
          </a:xfrm>
          <a:prstGeom prst="rect">
            <a:avLst/>
          </a:prstGeom>
          <a:noFill/>
          <a:ln>
            <a:noFill/>
          </a:ln>
        </p:spPr>
        <p:txBody>
          <a:bodyPr anchorCtr="0" anchor="t" bIns="182850" lIns="0" spcFirstLastPara="1" rIns="182850" wrap="square" tIns="0">
            <a:noAutofit/>
          </a:bodyPr>
          <a:lstStyle/>
          <a:p>
            <a:pPr indent="0" lvl="0" marL="0" rtl="0" algn="l">
              <a:lnSpc>
                <a:spcPct val="115000"/>
              </a:lnSpc>
              <a:spcBef>
                <a:spcPts val="0"/>
              </a:spcBef>
              <a:spcAft>
                <a:spcPts val="0"/>
              </a:spcAft>
              <a:buClr>
                <a:schemeClr val="lt1"/>
              </a:buClr>
              <a:buSzPts val="1100"/>
              <a:buFont typeface="Arial"/>
              <a:buNone/>
            </a:pPr>
            <a:r>
              <a:t/>
            </a:r>
            <a:endParaRPr sz="1000">
              <a:solidFill>
                <a:schemeClr val="dk2"/>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Alignment between research objectives and datasets is crucial</a:t>
            </a:r>
            <a:endParaRPr sz="1100">
              <a:solidFill>
                <a:schemeClr val="dk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Important to analyze underlying raw data and data sources</a:t>
            </a:r>
            <a:endParaRPr sz="1100">
              <a:solidFill>
                <a:schemeClr val="dk1"/>
              </a:solidFill>
              <a:latin typeface="Barlow Light"/>
              <a:ea typeface="Barlow Light"/>
              <a:cs typeface="Barlow Light"/>
              <a:sym typeface="Barlow Light"/>
            </a:endParaRPr>
          </a:p>
          <a:p>
            <a:pPr indent="-298450" lvl="0" marL="457200" rtl="0" algn="l">
              <a:lnSpc>
                <a:spcPct val="115000"/>
              </a:lnSpc>
              <a:spcBef>
                <a:spcPts val="0"/>
              </a:spcBef>
              <a:spcAft>
                <a:spcPts val="0"/>
              </a:spcAft>
              <a:buClr>
                <a:schemeClr val="dk1"/>
              </a:buClr>
              <a:buSzPts val="1100"/>
              <a:buFont typeface="Barlow Light"/>
              <a:buChar char="●"/>
            </a:pPr>
            <a:r>
              <a:rPr lang="en" sz="1100">
                <a:solidFill>
                  <a:schemeClr val="dk1"/>
                </a:solidFill>
                <a:latin typeface="Barlow Light"/>
                <a:ea typeface="Barlow Light"/>
                <a:cs typeface="Barlow Light"/>
                <a:sym typeface="Barlow Light"/>
              </a:rPr>
              <a:t>Datasets rarely tell the full story</a:t>
            </a:r>
            <a:endParaRPr sz="1100">
              <a:solidFill>
                <a:schemeClr val="dk1"/>
              </a:solidFill>
              <a:latin typeface="Barlow Light"/>
              <a:ea typeface="Barlow Light"/>
              <a:cs typeface="Barlow Light"/>
              <a:sym typeface="Barlow Light"/>
            </a:endParaRPr>
          </a:p>
          <a:p>
            <a:pPr indent="0" lvl="0" marL="0" rtl="0" algn="l">
              <a:lnSpc>
                <a:spcPct val="115000"/>
              </a:lnSpc>
              <a:spcBef>
                <a:spcPts val="0"/>
              </a:spcBef>
              <a:spcAft>
                <a:spcPts val="0"/>
              </a:spcAft>
              <a:buNone/>
            </a:pPr>
            <a:r>
              <a:t/>
            </a:r>
            <a:endParaRPr sz="1100">
              <a:solidFill>
                <a:schemeClr val="dk1"/>
              </a:solidFill>
              <a:latin typeface="Barlow Light"/>
              <a:ea typeface="Barlow Light"/>
              <a:cs typeface="Barlow Light"/>
              <a:sym typeface="Barlow Light"/>
            </a:endParaRPr>
          </a:p>
          <a:p>
            <a:pPr indent="0" lvl="0" marL="0" rtl="0" algn="l">
              <a:lnSpc>
                <a:spcPct val="115000"/>
              </a:lnSpc>
              <a:spcBef>
                <a:spcPts val="2400"/>
              </a:spcBef>
              <a:spcAft>
                <a:spcPts val="2400"/>
              </a:spcAft>
              <a:buNone/>
            </a:pPr>
            <a:r>
              <a:t/>
            </a:r>
            <a:endParaRPr sz="1100">
              <a:solidFill>
                <a:schemeClr val="dk1"/>
              </a:solidFill>
              <a:latin typeface="Barlow Light"/>
              <a:ea typeface="Barlow Light"/>
              <a:cs typeface="Barlow Light"/>
              <a:sym typeface="Barlow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1"/>
          <p:cNvSpPr txBox="1"/>
          <p:nvPr>
            <p:ph idx="4" type="body"/>
          </p:nvPr>
        </p:nvSpPr>
        <p:spPr>
          <a:xfrm>
            <a:off x="6205225" y="3438275"/>
            <a:ext cx="2627100" cy="10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Steps</a:t>
            </a:r>
            <a:endParaRPr u="sng"/>
          </a:p>
          <a:p>
            <a:pPr indent="0" lvl="0" marL="0" rtl="0" algn="l">
              <a:spcBef>
                <a:spcPts val="0"/>
              </a:spcBef>
              <a:spcAft>
                <a:spcPts val="0"/>
              </a:spcAft>
              <a:buNone/>
            </a:pPr>
            <a:r>
              <a:rPr lang="en"/>
              <a:t>Connect to MongoDB, create Crime_2023 db and collections for each city</a:t>
            </a:r>
            <a:endParaRPr/>
          </a:p>
          <a:p>
            <a:pPr indent="0" lvl="0" marL="0" rtl="0" algn="l">
              <a:spcBef>
                <a:spcPts val="0"/>
              </a:spcBef>
              <a:spcAft>
                <a:spcPts val="0"/>
              </a:spcAft>
              <a:buNone/>
            </a:pPr>
            <a:r>
              <a:rPr b="1" lang="en">
                <a:latin typeface="Barlow"/>
                <a:ea typeface="Barlow"/>
                <a:cs typeface="Barlow"/>
                <a:sym typeface="Barlow"/>
              </a:rPr>
              <a:t>Pymongo</a:t>
            </a:r>
            <a:endParaRPr b="1">
              <a:latin typeface="Barlow"/>
              <a:ea typeface="Barlow"/>
              <a:cs typeface="Barlow"/>
              <a:sym typeface="Barlow"/>
            </a:endParaRPr>
          </a:p>
          <a:p>
            <a:pPr indent="0" lvl="0" marL="0" rtl="0" algn="l">
              <a:lnSpc>
                <a:spcPct val="135714"/>
              </a:lnSpc>
              <a:spcBef>
                <a:spcPts val="0"/>
              </a:spcBef>
              <a:spcAft>
                <a:spcPts val="0"/>
              </a:spcAft>
              <a:buClr>
                <a:schemeClr val="lt1"/>
              </a:buClr>
              <a:buSzPts val="1100"/>
              <a:buFont typeface="Arial"/>
              <a:buNone/>
            </a:pPr>
            <a:r>
              <a:rPr lang="en" sz="1050">
                <a:solidFill>
                  <a:srgbClr val="D4D4D4"/>
                </a:solidFill>
                <a:highlight>
                  <a:srgbClr val="1E1E1E"/>
                </a:highlight>
                <a:latin typeface="Courier New"/>
                <a:ea typeface="Courier New"/>
                <a:cs typeface="Courier New"/>
                <a:sym typeface="Courier New"/>
              </a:rPr>
              <a:t>client = MongoClient</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uri</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server_api=ServerApi</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'1'</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b="1">
              <a:latin typeface="Barlow"/>
              <a:ea typeface="Barlow"/>
              <a:cs typeface="Barlow"/>
              <a:sym typeface="Barlow"/>
            </a:endParaRPr>
          </a:p>
        </p:txBody>
      </p:sp>
      <p:sp>
        <p:nvSpPr>
          <p:cNvPr id="401" name="Google Shape;401;p61"/>
          <p:cNvSpPr txBox="1"/>
          <p:nvPr>
            <p:ph idx="1" type="body"/>
          </p:nvPr>
        </p:nvSpPr>
        <p:spPr>
          <a:xfrm>
            <a:off x="305275" y="3438275"/>
            <a:ext cx="2627100" cy="10185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u="sng"/>
              <a:t>How?</a:t>
            </a:r>
            <a:endParaRPr u="sng"/>
          </a:p>
          <a:p>
            <a:pPr indent="0" lvl="0" marL="0" rtl="0" algn="l">
              <a:spcBef>
                <a:spcPts val="0"/>
              </a:spcBef>
              <a:spcAft>
                <a:spcPts val="0"/>
              </a:spcAft>
              <a:buNone/>
            </a:pPr>
            <a:r>
              <a:rPr lang="en"/>
              <a:t>Download data from local government.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latin typeface="Barlow"/>
                <a:ea typeface="Barlow"/>
                <a:cs typeface="Barlow"/>
                <a:sym typeface="Barlow"/>
              </a:rPr>
              <a:t>pd.read_csv…</a:t>
            </a:r>
            <a:endParaRPr b="1">
              <a:latin typeface="Barlow"/>
              <a:ea typeface="Barlow"/>
              <a:cs typeface="Barlow"/>
              <a:sym typeface="Barlow"/>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lt1"/>
              </a:buClr>
              <a:buSzPts val="1100"/>
              <a:buFont typeface="Arial"/>
              <a:buNone/>
            </a:pPr>
            <a:r>
              <a:rPr lang="en" sz="1100">
                <a:solidFill>
                  <a:schemeClr val="lt1"/>
                </a:solidFill>
              </a:rPr>
              <a:t>pd.read_csv</a:t>
            </a:r>
            <a:endParaRPr sz="1100">
              <a:solidFill>
                <a:schemeClr val="lt1"/>
              </a:solidFill>
            </a:endParaRPr>
          </a:p>
          <a:p>
            <a:pPr indent="0" lvl="0" marL="0" rtl="0" algn="l">
              <a:spcBef>
                <a:spcPts val="0"/>
              </a:spcBef>
              <a:spcAft>
                <a:spcPts val="0"/>
              </a:spcAft>
              <a:buNone/>
            </a:pPr>
            <a:r>
              <a:t/>
            </a:r>
            <a:endParaRPr/>
          </a:p>
        </p:txBody>
      </p:sp>
      <p:sp>
        <p:nvSpPr>
          <p:cNvPr id="402" name="Google Shape;402;p61"/>
          <p:cNvSpPr/>
          <p:nvPr>
            <p:ph idx="2" type="pic"/>
          </p:nvPr>
        </p:nvSpPr>
        <p:spPr>
          <a:xfrm>
            <a:off x="6205225" y="1128325"/>
            <a:ext cx="2627100" cy="2273100"/>
          </a:xfrm>
          <a:prstGeom prst="rect">
            <a:avLst/>
          </a:prstGeom>
        </p:spPr>
      </p:sp>
      <p:sp>
        <p:nvSpPr>
          <p:cNvPr id="403" name="Google Shape;403;p61"/>
          <p:cNvSpPr/>
          <p:nvPr>
            <p:ph idx="3" type="pic"/>
          </p:nvPr>
        </p:nvSpPr>
        <p:spPr>
          <a:xfrm>
            <a:off x="311725" y="1128325"/>
            <a:ext cx="2627100" cy="2273100"/>
          </a:xfrm>
          <a:prstGeom prst="rect">
            <a:avLst/>
          </a:prstGeom>
        </p:spPr>
      </p:sp>
      <p:sp>
        <p:nvSpPr>
          <p:cNvPr id="404" name="Google Shape;404;p61"/>
          <p:cNvSpPr/>
          <p:nvPr>
            <p:ph idx="5" type="pic"/>
          </p:nvPr>
        </p:nvSpPr>
        <p:spPr>
          <a:xfrm>
            <a:off x="3255250" y="1128325"/>
            <a:ext cx="2627100" cy="2273100"/>
          </a:xfrm>
          <a:prstGeom prst="rect">
            <a:avLst/>
          </a:prstGeom>
        </p:spPr>
      </p:sp>
      <p:sp>
        <p:nvSpPr>
          <p:cNvPr id="405" name="Google Shape;405;p61"/>
          <p:cNvSpPr txBox="1"/>
          <p:nvPr>
            <p:ph idx="6" type="body"/>
          </p:nvPr>
        </p:nvSpPr>
        <p:spPr>
          <a:xfrm>
            <a:off x="3255250" y="3438275"/>
            <a:ext cx="2627100" cy="10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Steps:</a:t>
            </a:r>
            <a:endParaRPr u="sng"/>
          </a:p>
          <a:p>
            <a:pPr indent="0" lvl="0" marL="0" rtl="0" algn="l">
              <a:spcBef>
                <a:spcPts val="0"/>
              </a:spcBef>
              <a:spcAft>
                <a:spcPts val="0"/>
              </a:spcAft>
              <a:buNone/>
            </a:pPr>
            <a:r>
              <a:rPr lang="en"/>
              <a:t>Manipulate data frame for desired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latin typeface="Barlow"/>
                <a:ea typeface="Barlow"/>
                <a:cs typeface="Barlow"/>
                <a:sym typeface="Barlow"/>
              </a:rPr>
              <a:t>Ex: </a:t>
            </a:r>
            <a:r>
              <a:rPr b="1" lang="en">
                <a:latin typeface="Barlow"/>
                <a:ea typeface="Barlow"/>
                <a:cs typeface="Barlow"/>
                <a:sym typeface="Barlow"/>
              </a:rPr>
              <a:t>pd.to_datetime…</a:t>
            </a:r>
            <a:endParaRPr b="1">
              <a:latin typeface="Barlow"/>
              <a:ea typeface="Barlow"/>
              <a:cs typeface="Barlow"/>
              <a:sym typeface="Barlow"/>
            </a:endParaRPr>
          </a:p>
          <a:p>
            <a:pPr indent="0" lvl="0" marL="0" rtl="0" algn="l">
              <a:spcBef>
                <a:spcPts val="0"/>
              </a:spcBef>
              <a:spcAft>
                <a:spcPts val="0"/>
              </a:spcAft>
              <a:buNone/>
            </a:pPr>
            <a:r>
              <a:t/>
            </a:r>
            <a:endParaRPr u="sng"/>
          </a:p>
        </p:txBody>
      </p:sp>
      <p:sp>
        <p:nvSpPr>
          <p:cNvPr id="406" name="Google Shape;406;p61"/>
          <p:cNvSpPr txBox="1"/>
          <p:nvPr>
            <p:ph type="title"/>
          </p:nvPr>
        </p:nvSpPr>
        <p:spPr>
          <a:xfrm>
            <a:off x="308500" y="70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ETL Pipeline</a:t>
            </a:r>
            <a:endParaRPr/>
          </a:p>
        </p:txBody>
      </p:sp>
      <p:sp>
        <p:nvSpPr>
          <p:cNvPr id="407" name="Google Shape;407;p61"/>
          <p:cNvSpPr txBox="1"/>
          <p:nvPr>
            <p:ph idx="7" type="subTitle"/>
          </p:nvPr>
        </p:nvSpPr>
        <p:spPr>
          <a:xfrm>
            <a:off x="311725" y="75015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a:t>
            </a:r>
            <a:endParaRPr/>
          </a:p>
        </p:txBody>
      </p:sp>
      <p:sp>
        <p:nvSpPr>
          <p:cNvPr id="408" name="Google Shape;408;p61"/>
          <p:cNvSpPr txBox="1"/>
          <p:nvPr>
            <p:ph idx="8" type="subTitle"/>
          </p:nvPr>
        </p:nvSpPr>
        <p:spPr>
          <a:xfrm>
            <a:off x="6205225" y="75015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Loading</a:t>
            </a:r>
            <a:endParaRPr/>
          </a:p>
        </p:txBody>
      </p:sp>
      <p:sp>
        <p:nvSpPr>
          <p:cNvPr id="409" name="Google Shape;409;p61"/>
          <p:cNvSpPr txBox="1"/>
          <p:nvPr>
            <p:ph idx="9" type="subTitle"/>
          </p:nvPr>
        </p:nvSpPr>
        <p:spPr>
          <a:xfrm>
            <a:off x="3258475" y="750150"/>
            <a:ext cx="26271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Transformation</a:t>
            </a:r>
            <a:endParaRPr/>
          </a:p>
        </p:txBody>
      </p:sp>
      <p:pic>
        <p:nvPicPr>
          <p:cNvPr id="410" name="Google Shape;410;p61"/>
          <p:cNvPicPr preferRelativeResize="0"/>
          <p:nvPr/>
        </p:nvPicPr>
        <p:blipFill>
          <a:blip r:embed="rId3">
            <a:alphaModFix/>
          </a:blip>
          <a:stretch>
            <a:fillRect/>
          </a:stretch>
        </p:blipFill>
        <p:spPr>
          <a:xfrm>
            <a:off x="311725" y="1119125"/>
            <a:ext cx="2627100" cy="2309945"/>
          </a:xfrm>
          <a:prstGeom prst="rect">
            <a:avLst/>
          </a:prstGeom>
          <a:noFill/>
          <a:ln>
            <a:noFill/>
          </a:ln>
        </p:spPr>
      </p:pic>
      <p:pic>
        <p:nvPicPr>
          <p:cNvPr id="411" name="Google Shape;411;p61"/>
          <p:cNvPicPr preferRelativeResize="0"/>
          <p:nvPr/>
        </p:nvPicPr>
        <p:blipFill>
          <a:blip r:embed="rId4">
            <a:alphaModFix/>
          </a:blip>
          <a:stretch>
            <a:fillRect/>
          </a:stretch>
        </p:blipFill>
        <p:spPr>
          <a:xfrm>
            <a:off x="3255250" y="1109900"/>
            <a:ext cx="2627100" cy="2328374"/>
          </a:xfrm>
          <a:prstGeom prst="rect">
            <a:avLst/>
          </a:prstGeom>
          <a:noFill/>
          <a:ln>
            <a:noFill/>
          </a:ln>
        </p:spPr>
      </p:pic>
      <p:pic>
        <p:nvPicPr>
          <p:cNvPr id="412" name="Google Shape;412;p61"/>
          <p:cNvPicPr preferRelativeResize="0"/>
          <p:nvPr/>
        </p:nvPicPr>
        <p:blipFill>
          <a:blip r:embed="rId5">
            <a:alphaModFix/>
          </a:blip>
          <a:stretch>
            <a:fillRect/>
          </a:stretch>
        </p:blipFill>
        <p:spPr>
          <a:xfrm>
            <a:off x="6198775" y="1109900"/>
            <a:ext cx="2627101" cy="2328375"/>
          </a:xfrm>
          <a:prstGeom prst="rect">
            <a:avLst/>
          </a:prstGeom>
          <a:noFill/>
          <a:ln>
            <a:noFill/>
          </a:ln>
        </p:spPr>
      </p:pic>
      <p:cxnSp>
        <p:nvCxnSpPr>
          <p:cNvPr id="413" name="Google Shape;413;p61"/>
          <p:cNvCxnSpPr>
            <a:stCxn id="410" idx="3"/>
            <a:endCxn id="411" idx="1"/>
          </p:cNvCxnSpPr>
          <p:nvPr/>
        </p:nvCxnSpPr>
        <p:spPr>
          <a:xfrm>
            <a:off x="2938825" y="2274097"/>
            <a:ext cx="316500" cy="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61"/>
          <p:cNvCxnSpPr>
            <a:stCxn id="411" idx="3"/>
            <a:endCxn id="412" idx="1"/>
          </p:cNvCxnSpPr>
          <p:nvPr/>
        </p:nvCxnSpPr>
        <p:spPr>
          <a:xfrm>
            <a:off x="5882350" y="2274087"/>
            <a:ext cx="3165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2"/>
          <p:cNvSpPr txBox="1"/>
          <p:nvPr>
            <p:ph idx="1" type="subTitle"/>
          </p:nvPr>
        </p:nvSpPr>
        <p:spPr>
          <a:xfrm>
            <a:off x="192650" y="479800"/>
            <a:ext cx="3780900" cy="654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Cloud Storage</a:t>
            </a:r>
            <a:endParaRPr/>
          </a:p>
        </p:txBody>
      </p:sp>
      <p:sp>
        <p:nvSpPr>
          <p:cNvPr id="420" name="Google Shape;420;p6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1" name="Google Shape;421;p62"/>
          <p:cNvSpPr/>
          <p:nvPr/>
        </p:nvSpPr>
        <p:spPr>
          <a:xfrm>
            <a:off x="4220625" y="1747775"/>
            <a:ext cx="4618800" cy="334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34343"/>
              </a:solidFill>
              <a:latin typeface="Barlow Light"/>
              <a:ea typeface="Barlow Light"/>
              <a:cs typeface="Barlow Light"/>
              <a:sym typeface="Barlow Light"/>
            </a:endParaRPr>
          </a:p>
        </p:txBody>
      </p:sp>
      <p:sp>
        <p:nvSpPr>
          <p:cNvPr id="422" name="Google Shape;422;p62"/>
          <p:cNvSpPr txBox="1"/>
          <p:nvPr>
            <p:ph idx="2" type="body"/>
          </p:nvPr>
        </p:nvSpPr>
        <p:spPr>
          <a:xfrm>
            <a:off x="4758925" y="1747775"/>
            <a:ext cx="4013400" cy="12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Credentials Management and Access Control:</a:t>
            </a:r>
            <a:endParaRPr u="sng"/>
          </a:p>
          <a:p>
            <a:pPr indent="-323850" lvl="0" marL="457200" rtl="0" algn="l">
              <a:spcBef>
                <a:spcPts val="0"/>
              </a:spcBef>
              <a:spcAft>
                <a:spcPts val="0"/>
              </a:spcAft>
              <a:buSzPts val="1500"/>
              <a:buChar char="●"/>
            </a:pPr>
            <a:r>
              <a:rPr lang="en"/>
              <a:t>Access is controlled by possession of JSON file associated with Cloud account</a:t>
            </a:r>
            <a:endParaRPr/>
          </a:p>
          <a:p>
            <a:pPr indent="-323850" lvl="0" marL="457200" rtl="0" algn="l">
              <a:spcBef>
                <a:spcPts val="0"/>
              </a:spcBef>
              <a:spcAft>
                <a:spcPts val="0"/>
              </a:spcAft>
              <a:buSzPts val="1500"/>
              <a:buChar char="●"/>
            </a:pPr>
            <a:r>
              <a:rPr lang="en"/>
              <a:t>The key/URI file is stored locally and accessed through an environmental variable so it is not exposed when uploaded.</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900">
              <a:solidFill>
                <a:srgbClr val="434343"/>
              </a:solidFill>
            </a:endParaRPr>
          </a:p>
        </p:txBody>
      </p:sp>
      <p:pic>
        <p:nvPicPr>
          <p:cNvPr id="423" name="Google Shape;423;p62"/>
          <p:cNvPicPr preferRelativeResize="0"/>
          <p:nvPr/>
        </p:nvPicPr>
        <p:blipFill>
          <a:blip r:embed="rId3">
            <a:alphaModFix/>
          </a:blip>
          <a:stretch>
            <a:fillRect/>
          </a:stretch>
        </p:blipFill>
        <p:spPr>
          <a:xfrm>
            <a:off x="4940179" y="3700375"/>
            <a:ext cx="3832147" cy="1108200"/>
          </a:xfrm>
          <a:prstGeom prst="rect">
            <a:avLst/>
          </a:prstGeom>
          <a:solidFill>
            <a:schemeClr val="dk1"/>
          </a:solidFill>
          <a:ln>
            <a:noFill/>
          </a:ln>
        </p:spPr>
      </p:pic>
      <p:sp>
        <p:nvSpPr>
          <p:cNvPr id="424" name="Google Shape;424;p62"/>
          <p:cNvSpPr txBox="1"/>
          <p:nvPr/>
        </p:nvSpPr>
        <p:spPr>
          <a:xfrm>
            <a:off x="192650" y="1798075"/>
            <a:ext cx="4248900" cy="301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u="sng">
                <a:solidFill>
                  <a:schemeClr val="lt1"/>
                </a:solidFill>
                <a:latin typeface="Barlow Light"/>
                <a:ea typeface="Barlow Light"/>
                <a:cs typeface="Barlow Light"/>
                <a:sym typeface="Barlow Light"/>
              </a:rPr>
              <a:t>Google Cloud</a:t>
            </a:r>
            <a:endParaRPr sz="1500" u="sng">
              <a:solidFill>
                <a:schemeClr val="lt1"/>
              </a:solidFill>
              <a:latin typeface="Barlow Light"/>
              <a:ea typeface="Barlow Light"/>
              <a:cs typeface="Barlow Light"/>
              <a:sym typeface="Barlow Light"/>
            </a:endParaRPr>
          </a:p>
          <a:p>
            <a:pPr indent="-323850" lvl="0" marL="457200" rtl="0" algn="l">
              <a:lnSpc>
                <a:spcPct val="100000"/>
              </a:lnSpc>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Used google.cloud storage library to interact with Google Cloud storage.</a:t>
            </a:r>
            <a:endParaRPr sz="1500">
              <a:solidFill>
                <a:schemeClr val="lt1"/>
              </a:solidFill>
              <a:latin typeface="Barlow Light"/>
              <a:ea typeface="Barlow Light"/>
              <a:cs typeface="Barlow Light"/>
              <a:sym typeface="Barlow Light"/>
            </a:endParaRPr>
          </a:p>
          <a:p>
            <a:pPr indent="-323850" lvl="0" marL="457200" rtl="0" algn="l">
              <a:lnSpc>
                <a:spcPct val="100000"/>
              </a:lnSpc>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Created an uploading function for </a:t>
            </a:r>
            <a:r>
              <a:rPr lang="en" sz="1500">
                <a:solidFill>
                  <a:schemeClr val="lt1"/>
                </a:solidFill>
                <a:latin typeface="Barlow Light"/>
                <a:ea typeface="Barlow Light"/>
                <a:cs typeface="Barlow Light"/>
                <a:sym typeface="Barlow Light"/>
              </a:rPr>
              <a:t>quicker</a:t>
            </a:r>
            <a:r>
              <a:rPr lang="en" sz="1500">
                <a:solidFill>
                  <a:schemeClr val="lt1"/>
                </a:solidFill>
                <a:latin typeface="Barlow Light"/>
                <a:ea typeface="Barlow Light"/>
                <a:cs typeface="Barlow Light"/>
                <a:sym typeface="Barlow Light"/>
              </a:rPr>
              <a:t> storage of new files: </a:t>
            </a:r>
            <a:endParaRPr sz="1500">
              <a:solidFill>
                <a:schemeClr val="lt1"/>
              </a:solidFill>
              <a:latin typeface="Barlow Light"/>
              <a:ea typeface="Barlow Light"/>
              <a:cs typeface="Barlow Light"/>
              <a:sym typeface="Barlow Light"/>
            </a:endParaRPr>
          </a:p>
          <a:p>
            <a:pPr indent="-295275" lvl="0" marL="457200" rtl="0" algn="l">
              <a:lnSpc>
                <a:spcPct val="135714"/>
              </a:lnSpc>
              <a:spcBef>
                <a:spcPts val="0"/>
              </a:spcBef>
              <a:spcAft>
                <a:spcPts val="0"/>
              </a:spcAft>
              <a:buClr>
                <a:schemeClr val="lt1"/>
              </a:buClr>
              <a:buSzPts val="1050"/>
              <a:buFont typeface="Courier New"/>
              <a:buChar char="●"/>
            </a:pPr>
            <a:r>
              <a:rPr lang="en" sz="1050">
                <a:solidFill>
                  <a:schemeClr val="lt1"/>
                </a:solidFill>
                <a:highlight>
                  <a:schemeClr val="dk1"/>
                </a:highlight>
                <a:latin typeface="Courier New"/>
                <a:ea typeface="Courier New"/>
                <a:cs typeface="Courier New"/>
                <a:sym typeface="Courier New"/>
              </a:rPr>
              <a:t>upload_to_google(bucket_name, source_file_name, destination_blob_name)</a:t>
            </a:r>
            <a:endParaRPr sz="1050">
              <a:solidFill>
                <a:schemeClr val="lt1"/>
              </a:solidFill>
              <a:highlight>
                <a:schemeClr val="dk1"/>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500" u="sng">
                <a:solidFill>
                  <a:schemeClr val="lt1"/>
                </a:solidFill>
                <a:latin typeface="Barlow Light"/>
                <a:ea typeface="Barlow Light"/>
                <a:cs typeface="Barlow Light"/>
                <a:sym typeface="Barlow Light"/>
              </a:rPr>
              <a:t>Advantages</a:t>
            </a:r>
            <a:r>
              <a:rPr lang="en" sz="1500" u="sng">
                <a:solidFill>
                  <a:schemeClr val="lt1"/>
                </a:solidFill>
                <a:latin typeface="Barlow Light"/>
                <a:ea typeface="Barlow Light"/>
                <a:cs typeface="Barlow Light"/>
                <a:sym typeface="Barlow Light"/>
              </a:rPr>
              <a:t> and Uses</a:t>
            </a:r>
            <a:endParaRPr sz="1500" u="sng">
              <a:solidFill>
                <a:schemeClr val="lt1"/>
              </a:solidFill>
              <a:latin typeface="Barlow Light"/>
              <a:ea typeface="Barlow Light"/>
              <a:cs typeface="Barlow Light"/>
              <a:sym typeface="Barlow Light"/>
            </a:endParaRPr>
          </a:p>
          <a:p>
            <a:pPr indent="-323850" lvl="0" marL="457200" rtl="0" algn="l">
              <a:lnSpc>
                <a:spcPct val="100000"/>
              </a:lnSpc>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MongoDB allows for flexibility in data needed when sourcing for different locations.</a:t>
            </a:r>
            <a:endParaRPr sz="1500">
              <a:solidFill>
                <a:schemeClr val="lt1"/>
              </a:solidFill>
              <a:latin typeface="Barlow Light"/>
              <a:ea typeface="Barlow Light"/>
              <a:cs typeface="Barlow Light"/>
              <a:sym typeface="Barlow Light"/>
            </a:endParaRPr>
          </a:p>
          <a:p>
            <a:pPr indent="-323850" lvl="0" marL="457200" rtl="0" algn="l">
              <a:lnSpc>
                <a:spcPct val="100000"/>
              </a:lnSpc>
              <a:spcBef>
                <a:spcPts val="0"/>
              </a:spcBef>
              <a:spcAft>
                <a:spcPts val="0"/>
              </a:spcAft>
              <a:buClr>
                <a:schemeClr val="lt1"/>
              </a:buClr>
              <a:buSzPts val="1500"/>
              <a:buFont typeface="Barlow Light"/>
              <a:buChar char="●"/>
            </a:pPr>
            <a:r>
              <a:rPr lang="en" sz="1500">
                <a:solidFill>
                  <a:schemeClr val="lt1"/>
                </a:solidFill>
                <a:latin typeface="Barlow Light"/>
                <a:ea typeface="Barlow Light"/>
                <a:cs typeface="Barlow Light"/>
                <a:sym typeface="Barlow Light"/>
              </a:rPr>
              <a:t>Takes advantage other Google Cloud Services</a:t>
            </a:r>
            <a:endParaRPr sz="1500">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500" u="sng">
              <a:solidFill>
                <a:schemeClr val="lt1"/>
              </a:solidFill>
              <a:latin typeface="Barlow Light"/>
              <a:ea typeface="Barlow Light"/>
              <a:cs typeface="Barlow Light"/>
              <a:sym typeface="Barlow Light"/>
            </a:endParaRPr>
          </a:p>
          <a:p>
            <a:pPr indent="0" lvl="0" marL="0" rtl="0" algn="l">
              <a:spcBef>
                <a:spcPts val="0"/>
              </a:spcBef>
              <a:spcAft>
                <a:spcPts val="0"/>
              </a:spcAft>
              <a:buNone/>
            </a:pPr>
            <a:r>
              <a:t/>
            </a:r>
            <a:endParaRPr sz="1500">
              <a:solidFill>
                <a:schemeClr val="lt1"/>
              </a:solidFill>
              <a:latin typeface="Barlow Light"/>
              <a:ea typeface="Barlow Light"/>
              <a:cs typeface="Barlow Light"/>
              <a:sym typeface="Barlow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63"/>
          <p:cNvSpPr txBox="1"/>
          <p:nvPr>
            <p:ph idx="2" type="subTitle"/>
          </p:nvPr>
        </p:nvSpPr>
        <p:spPr>
          <a:xfrm>
            <a:off x="212554" y="308850"/>
            <a:ext cx="6216900" cy="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3000">
                <a:solidFill>
                  <a:schemeClr val="accent1"/>
                </a:solidFill>
                <a:latin typeface="Barlow ExtraLight"/>
                <a:ea typeface="Barlow ExtraLight"/>
                <a:cs typeface="Barlow ExtraLight"/>
                <a:sym typeface="Barlow ExtraLight"/>
              </a:rPr>
              <a:t>Visualizations &amp; Stats: Total Crime</a:t>
            </a:r>
            <a:endParaRPr sz="3000">
              <a:solidFill>
                <a:schemeClr val="accent1"/>
              </a:solidFill>
              <a:latin typeface="Barlow ExtraLight"/>
              <a:ea typeface="Barlow ExtraLight"/>
              <a:cs typeface="Barlow ExtraLight"/>
              <a:sym typeface="Barlow ExtraLight"/>
            </a:endParaRPr>
          </a:p>
          <a:p>
            <a:pPr indent="0" lvl="0" marL="0" rtl="0" algn="l">
              <a:spcBef>
                <a:spcPts val="0"/>
              </a:spcBef>
              <a:spcAft>
                <a:spcPts val="0"/>
              </a:spcAft>
              <a:buNone/>
            </a:pPr>
            <a:r>
              <a:t/>
            </a:r>
            <a:endParaRPr/>
          </a:p>
        </p:txBody>
      </p:sp>
      <p:sp>
        <p:nvSpPr>
          <p:cNvPr id="430" name="Google Shape;430;p6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63"/>
          <p:cNvPicPr preferRelativeResize="0"/>
          <p:nvPr/>
        </p:nvPicPr>
        <p:blipFill>
          <a:blip r:embed="rId3">
            <a:alphaModFix/>
          </a:blip>
          <a:stretch>
            <a:fillRect/>
          </a:stretch>
        </p:blipFill>
        <p:spPr>
          <a:xfrm>
            <a:off x="457125" y="1150775"/>
            <a:ext cx="4732050" cy="3676749"/>
          </a:xfrm>
          <a:prstGeom prst="rect">
            <a:avLst/>
          </a:prstGeom>
          <a:noFill/>
          <a:ln>
            <a:noFill/>
          </a:ln>
        </p:spPr>
      </p:pic>
      <p:sp>
        <p:nvSpPr>
          <p:cNvPr id="432" name="Google Shape;432;p63"/>
          <p:cNvSpPr txBox="1"/>
          <p:nvPr>
            <p:ph idx="4294967295" type="body"/>
          </p:nvPr>
        </p:nvSpPr>
        <p:spPr>
          <a:xfrm>
            <a:off x="5304225" y="1256500"/>
            <a:ext cx="3535200" cy="3465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In 2023, there were 555 more reports of crime in Ann Arbor than Charlottesville</a:t>
            </a:r>
            <a:endParaRPr/>
          </a:p>
          <a:p>
            <a:pPr indent="-323850" lvl="0" marL="457200" rtl="0" algn="l">
              <a:spcBef>
                <a:spcPts val="0"/>
              </a:spcBef>
              <a:spcAft>
                <a:spcPts val="0"/>
              </a:spcAft>
              <a:buSzPts val="1500"/>
              <a:buChar char="●"/>
            </a:pPr>
            <a:r>
              <a:rPr lang="en"/>
              <a:t>Ann Arbor’s crime is approximately 10.5% higher than Charlottesville’s in terms of reported incidents, but Ann Arbor is also more than double the size of Charlottesville</a:t>
            </a:r>
            <a:endParaRPr/>
          </a:p>
          <a:p>
            <a:pPr indent="-317500" lvl="1" marL="914400" rtl="0" algn="l">
              <a:spcBef>
                <a:spcPts val="0"/>
              </a:spcBef>
              <a:spcAft>
                <a:spcPts val="0"/>
              </a:spcAft>
              <a:buSzPts val="1400"/>
              <a:buChar char="○"/>
            </a:pPr>
            <a:r>
              <a:rPr lang="en"/>
              <a:t>Scaling by population, Ann Arbor has fewer crimes per capita (1 crime per 20 people) than Charlottesville (1 crime per 9 people)</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6" name="Shape 436"/>
        <p:cNvGrpSpPr/>
        <p:nvPr/>
      </p:nvGrpSpPr>
      <p:grpSpPr>
        <a:xfrm>
          <a:off x="0" y="0"/>
          <a:ext cx="0" cy="0"/>
          <a:chOff x="0" y="0"/>
          <a:chExt cx="0" cy="0"/>
        </a:xfrm>
      </p:grpSpPr>
      <p:sp>
        <p:nvSpPr>
          <p:cNvPr id="437" name="Google Shape;437;p64"/>
          <p:cNvSpPr txBox="1"/>
          <p:nvPr>
            <p:ph type="title"/>
          </p:nvPr>
        </p:nvSpPr>
        <p:spPr>
          <a:xfrm>
            <a:off x="32100" y="413225"/>
            <a:ext cx="907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solidFill>
                  <a:srgbClr val="AC6600"/>
                </a:solidFill>
                <a:latin typeface="Barlow ExtraLight"/>
                <a:ea typeface="Barlow ExtraLight"/>
                <a:cs typeface="Barlow ExtraLight"/>
                <a:sym typeface="Barlow ExtraLight"/>
              </a:rPr>
              <a:t>Visualizations &amp; Stats:</a:t>
            </a:r>
            <a:endParaRPr sz="3620">
              <a:solidFill>
                <a:srgbClr val="AC6600"/>
              </a:solidFill>
              <a:latin typeface="Barlow ExtraLight"/>
              <a:ea typeface="Barlow ExtraLight"/>
              <a:cs typeface="Barlow ExtraLight"/>
              <a:sym typeface="Barlow ExtraLight"/>
            </a:endParaRPr>
          </a:p>
          <a:p>
            <a:pPr indent="0" lvl="0" marL="0" rtl="0" algn="l">
              <a:spcBef>
                <a:spcPts val="0"/>
              </a:spcBef>
              <a:spcAft>
                <a:spcPts val="0"/>
              </a:spcAft>
              <a:buClr>
                <a:schemeClr val="dk1"/>
              </a:buClr>
              <a:buSzPts val="990"/>
              <a:buFont typeface="Arial"/>
              <a:buNone/>
            </a:pPr>
            <a:r>
              <a:rPr lang="en" sz="3620">
                <a:solidFill>
                  <a:srgbClr val="AC6600"/>
                </a:solidFill>
                <a:latin typeface="Barlow ExtraLight"/>
                <a:ea typeface="Barlow ExtraLight"/>
                <a:cs typeface="Barlow ExtraLight"/>
                <a:sym typeface="Barlow ExtraLight"/>
              </a:rPr>
              <a:t> Monthly Frequencies</a:t>
            </a:r>
            <a:endParaRPr sz="3620">
              <a:solidFill>
                <a:srgbClr val="AC6600"/>
              </a:solidFill>
              <a:latin typeface="Barlow ExtraLight"/>
              <a:ea typeface="Barlow ExtraLight"/>
              <a:cs typeface="Barlow ExtraLight"/>
              <a:sym typeface="Barlow ExtraLight"/>
            </a:endParaRPr>
          </a:p>
          <a:p>
            <a:pPr indent="0" lvl="0" marL="0" rtl="0" algn="l">
              <a:spcBef>
                <a:spcPts val="0"/>
              </a:spcBef>
              <a:spcAft>
                <a:spcPts val="0"/>
              </a:spcAft>
              <a:buSzPts val="990"/>
              <a:buNone/>
            </a:pPr>
            <a:r>
              <a:t/>
            </a:r>
            <a:endParaRPr sz="2520"/>
          </a:p>
        </p:txBody>
      </p:sp>
      <p:pic>
        <p:nvPicPr>
          <p:cNvPr id="438" name="Google Shape;438;p64"/>
          <p:cNvPicPr preferRelativeResize="0"/>
          <p:nvPr/>
        </p:nvPicPr>
        <p:blipFill>
          <a:blip r:embed="rId3">
            <a:alphaModFix/>
          </a:blip>
          <a:stretch>
            <a:fillRect/>
          </a:stretch>
        </p:blipFill>
        <p:spPr>
          <a:xfrm>
            <a:off x="4572000" y="57475"/>
            <a:ext cx="4507801" cy="2900930"/>
          </a:xfrm>
          <a:prstGeom prst="rect">
            <a:avLst/>
          </a:prstGeom>
          <a:noFill/>
          <a:ln>
            <a:noFill/>
          </a:ln>
        </p:spPr>
      </p:pic>
      <p:sp>
        <p:nvSpPr>
          <p:cNvPr id="439" name="Google Shape;439;p64"/>
          <p:cNvSpPr txBox="1"/>
          <p:nvPr>
            <p:ph idx="4294967295" type="body"/>
          </p:nvPr>
        </p:nvSpPr>
        <p:spPr>
          <a:xfrm>
            <a:off x="4780975" y="3249975"/>
            <a:ext cx="4218000" cy="1464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300">
                <a:solidFill>
                  <a:schemeClr val="lt1"/>
                </a:solidFill>
                <a:latin typeface="Barlow"/>
                <a:ea typeface="Barlow"/>
                <a:cs typeface="Barlow"/>
                <a:sym typeface="Barlow"/>
              </a:rPr>
              <a:t>Both Charlottesville and Ann Arbor experience their greatest spikes in </a:t>
            </a:r>
            <a:r>
              <a:rPr lang="en" sz="1300">
                <a:solidFill>
                  <a:schemeClr val="lt1"/>
                </a:solidFill>
                <a:latin typeface="Barlow"/>
                <a:ea typeface="Barlow"/>
                <a:cs typeface="Barlow"/>
                <a:sym typeface="Barlow"/>
              </a:rPr>
              <a:t>crime towards the end of the year (Charlottesville in October and Ann Harbor in September. In Charlottesville, However, crime peaks in March and July as well. Ann Arbor’s crime steadily increases between January and April, followed by relatively steady crime rates through the month of July and August. </a:t>
            </a:r>
            <a:endParaRPr sz="2000">
              <a:solidFill>
                <a:schemeClr val="dk1"/>
              </a:solidFill>
            </a:endParaRPr>
          </a:p>
        </p:txBody>
      </p:sp>
      <p:pic>
        <p:nvPicPr>
          <p:cNvPr id="440" name="Google Shape;440;p64"/>
          <p:cNvPicPr preferRelativeResize="0"/>
          <p:nvPr/>
        </p:nvPicPr>
        <p:blipFill>
          <a:blip r:embed="rId4">
            <a:alphaModFix/>
          </a:blip>
          <a:stretch>
            <a:fillRect/>
          </a:stretch>
        </p:blipFill>
        <p:spPr>
          <a:xfrm>
            <a:off x="0" y="2128268"/>
            <a:ext cx="4556100" cy="29319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4" name="Shape 444"/>
        <p:cNvGrpSpPr/>
        <p:nvPr/>
      </p:nvGrpSpPr>
      <p:grpSpPr>
        <a:xfrm>
          <a:off x="0" y="0"/>
          <a:ext cx="0" cy="0"/>
          <a:chOff x="0" y="0"/>
          <a:chExt cx="0" cy="0"/>
        </a:xfrm>
      </p:grpSpPr>
      <p:sp>
        <p:nvSpPr>
          <p:cNvPr id="445" name="Google Shape;445;p65"/>
          <p:cNvSpPr txBox="1"/>
          <p:nvPr>
            <p:ph type="title"/>
          </p:nvPr>
        </p:nvSpPr>
        <p:spPr>
          <a:xfrm>
            <a:off x="203100" y="167100"/>
            <a:ext cx="436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solidFill>
                  <a:srgbClr val="AC6600"/>
                </a:solidFill>
                <a:latin typeface="Barlow ExtraLight"/>
                <a:ea typeface="Barlow ExtraLight"/>
                <a:cs typeface="Barlow ExtraLight"/>
                <a:sym typeface="Barlow ExtraLight"/>
              </a:rPr>
              <a:t>Visualizations &amp; Stats: Hourly Frequencies</a:t>
            </a:r>
            <a:endParaRPr sz="3620">
              <a:solidFill>
                <a:srgbClr val="AC6600"/>
              </a:solidFill>
              <a:latin typeface="Barlow ExtraLight"/>
              <a:ea typeface="Barlow ExtraLight"/>
              <a:cs typeface="Barlow ExtraLight"/>
              <a:sym typeface="Barlow ExtraLight"/>
            </a:endParaRPr>
          </a:p>
          <a:p>
            <a:pPr indent="0" lvl="0" marL="0" rtl="0" algn="l">
              <a:spcBef>
                <a:spcPts val="0"/>
              </a:spcBef>
              <a:spcAft>
                <a:spcPts val="0"/>
              </a:spcAft>
              <a:buSzPts val="990"/>
              <a:buNone/>
            </a:pPr>
            <a:r>
              <a:t/>
            </a:r>
            <a:endParaRPr sz="2520"/>
          </a:p>
        </p:txBody>
      </p:sp>
      <p:sp>
        <p:nvSpPr>
          <p:cNvPr id="446" name="Google Shape;446;p65"/>
          <p:cNvSpPr txBox="1"/>
          <p:nvPr>
            <p:ph idx="4294967295" type="body"/>
          </p:nvPr>
        </p:nvSpPr>
        <p:spPr>
          <a:xfrm>
            <a:off x="4959875" y="3194425"/>
            <a:ext cx="3748500" cy="1027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770"/>
              <a:buFont typeface="Arial"/>
              <a:buNone/>
            </a:pPr>
            <a:r>
              <a:rPr lang="en" sz="1370">
                <a:solidFill>
                  <a:schemeClr val="lt1"/>
                </a:solidFill>
                <a:latin typeface="Barlow"/>
                <a:ea typeface="Barlow"/>
                <a:cs typeface="Barlow"/>
                <a:sym typeface="Barlow"/>
              </a:rPr>
              <a:t>These two towns show similarities in the number of total crimes reported by time of day in 2023. Crime peaks early afternoon (Charlottesville around 3pm and Ann Arbor around noon) with lulls in the early morning. Most crime is reported in the early evening and night.</a:t>
            </a:r>
            <a:endParaRPr sz="1260">
              <a:solidFill>
                <a:schemeClr val="dk1"/>
              </a:solidFill>
            </a:endParaRPr>
          </a:p>
        </p:txBody>
      </p:sp>
      <p:pic>
        <p:nvPicPr>
          <p:cNvPr id="447" name="Google Shape;447;p65"/>
          <p:cNvPicPr preferRelativeResize="0"/>
          <p:nvPr/>
        </p:nvPicPr>
        <p:blipFill>
          <a:blip r:embed="rId3">
            <a:alphaModFix/>
          </a:blip>
          <a:stretch>
            <a:fillRect/>
          </a:stretch>
        </p:blipFill>
        <p:spPr>
          <a:xfrm>
            <a:off x="0" y="2133050"/>
            <a:ext cx="4678049" cy="3010462"/>
          </a:xfrm>
          <a:prstGeom prst="rect">
            <a:avLst/>
          </a:prstGeom>
          <a:noFill/>
          <a:ln>
            <a:noFill/>
          </a:ln>
        </p:spPr>
      </p:pic>
      <p:pic>
        <p:nvPicPr>
          <p:cNvPr id="448" name="Google Shape;448;p65"/>
          <p:cNvPicPr preferRelativeResize="0"/>
          <p:nvPr/>
        </p:nvPicPr>
        <p:blipFill>
          <a:blip r:embed="rId4">
            <a:alphaModFix/>
          </a:blip>
          <a:stretch>
            <a:fillRect/>
          </a:stretch>
        </p:blipFill>
        <p:spPr>
          <a:xfrm>
            <a:off x="4678050" y="6"/>
            <a:ext cx="4465500" cy="28736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66"/>
          <p:cNvSpPr txBox="1"/>
          <p:nvPr>
            <p:ph type="title"/>
          </p:nvPr>
        </p:nvSpPr>
        <p:spPr>
          <a:xfrm>
            <a:off x="0" y="0"/>
            <a:ext cx="9144000" cy="929400"/>
          </a:xfrm>
          <a:prstGeom prst="rect">
            <a:avLst/>
          </a:prstGeom>
          <a:solidFill>
            <a:srgbClr val="FCE5CD"/>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solidFill>
                  <a:srgbClr val="AC6600"/>
                </a:solidFill>
                <a:latin typeface="Barlow ExtraLight"/>
                <a:ea typeface="Barlow ExtraLight"/>
                <a:cs typeface="Barlow ExtraLight"/>
                <a:sym typeface="Barlow ExtraLight"/>
              </a:rPr>
              <a:t>Visualizations &amp; Stats: Monthly Frequencies</a:t>
            </a:r>
            <a:endParaRPr sz="3620">
              <a:solidFill>
                <a:srgbClr val="AC6600"/>
              </a:solidFill>
              <a:latin typeface="Barlow ExtraLight"/>
              <a:ea typeface="Barlow ExtraLight"/>
              <a:cs typeface="Barlow ExtraLight"/>
              <a:sym typeface="Barlow ExtraLight"/>
            </a:endParaRPr>
          </a:p>
          <a:p>
            <a:pPr indent="0" lvl="0" marL="0" rtl="0" algn="l">
              <a:spcBef>
                <a:spcPts val="0"/>
              </a:spcBef>
              <a:spcAft>
                <a:spcPts val="0"/>
              </a:spcAft>
              <a:buSzPts val="990"/>
              <a:buNone/>
            </a:pPr>
            <a:r>
              <a:t/>
            </a:r>
            <a:endParaRPr sz="2520"/>
          </a:p>
        </p:txBody>
      </p:sp>
      <p:graphicFrame>
        <p:nvGraphicFramePr>
          <p:cNvPr id="454" name="Google Shape;454;p66"/>
          <p:cNvGraphicFramePr/>
          <p:nvPr/>
        </p:nvGraphicFramePr>
        <p:xfrm>
          <a:off x="2147925" y="1432575"/>
          <a:ext cx="3000000" cy="3000000"/>
        </p:xfrm>
        <a:graphic>
          <a:graphicData uri="http://schemas.openxmlformats.org/drawingml/2006/table">
            <a:tbl>
              <a:tblPr>
                <a:noFill/>
                <a:tableStyleId>{ED290E4E-CA63-4853-9CF3-01EB2429E01C}</a:tableStyleId>
              </a:tblPr>
              <a:tblGrid>
                <a:gridCol w="1616050"/>
                <a:gridCol w="1616050"/>
                <a:gridCol w="1616050"/>
              </a:tblGrid>
              <a:tr h="567600">
                <a:tc>
                  <a:txBody>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rPr lang="en">
                          <a:solidFill>
                            <a:schemeClr val="dk1"/>
                          </a:solidFill>
                          <a:latin typeface="Barlow"/>
                          <a:ea typeface="Barlow"/>
                          <a:cs typeface="Barlow"/>
                          <a:sym typeface="Barlow"/>
                        </a:rPr>
                        <a:t>Average number of assault crimes during months with no students present </a:t>
                      </a:r>
                      <a:endParaRPr>
                        <a:solidFill>
                          <a:schemeClr val="dk1"/>
                        </a:solidFill>
                        <a:latin typeface="Barlow"/>
                        <a:ea typeface="Barlow"/>
                        <a:cs typeface="Barlow"/>
                        <a:sym typeface="Barlow"/>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rPr lang="en">
                          <a:solidFill>
                            <a:schemeClr val="dk1"/>
                          </a:solidFill>
                          <a:latin typeface="Barlow"/>
                          <a:ea typeface="Barlow"/>
                          <a:cs typeface="Barlow"/>
                          <a:sym typeface="Barlow"/>
                        </a:rPr>
                        <a:t>Average number of assault crimes during months </a:t>
                      </a:r>
                      <a:r>
                        <a:rPr i="1" lang="en">
                          <a:solidFill>
                            <a:schemeClr val="dk1"/>
                          </a:solidFill>
                          <a:latin typeface="Barlow"/>
                          <a:ea typeface="Barlow"/>
                          <a:cs typeface="Barlow"/>
                          <a:sym typeface="Barlow"/>
                        </a:rPr>
                        <a:t>with</a:t>
                      </a:r>
                      <a:r>
                        <a:rPr lang="en">
                          <a:solidFill>
                            <a:schemeClr val="dk1"/>
                          </a:solidFill>
                          <a:latin typeface="Barlow"/>
                          <a:ea typeface="Barlow"/>
                          <a:cs typeface="Barlow"/>
                          <a:sym typeface="Barlow"/>
                        </a:rPr>
                        <a:t> students present </a:t>
                      </a:r>
                      <a:endParaRPr>
                        <a:solidFill>
                          <a:schemeClr val="dk1"/>
                        </a:solidFill>
                        <a:latin typeface="Barlow"/>
                        <a:ea typeface="Barlow"/>
                        <a:cs typeface="Barlow"/>
                        <a:sym typeface="Barlow"/>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D2E9"/>
                    </a:solidFill>
                  </a:tcPr>
                </a:tc>
              </a:tr>
              <a:tr h="632500">
                <a:tc>
                  <a:txBody>
                    <a:bodyPr/>
                    <a:lstStyle/>
                    <a:p>
                      <a:pPr indent="0" lvl="0" marL="0" rtl="0" algn="l">
                        <a:spcBef>
                          <a:spcPts val="0"/>
                        </a:spcBef>
                        <a:spcAft>
                          <a:spcPts val="0"/>
                        </a:spcAft>
                        <a:buNone/>
                      </a:pPr>
                      <a:r>
                        <a:rPr lang="en">
                          <a:solidFill>
                            <a:schemeClr val="dk1"/>
                          </a:solidFill>
                          <a:latin typeface="Barlow"/>
                          <a:ea typeface="Barlow"/>
                          <a:cs typeface="Barlow"/>
                          <a:sym typeface="Barlow"/>
                        </a:rPr>
                        <a:t>Charlottesville</a:t>
                      </a:r>
                      <a:endParaRPr>
                        <a:solidFill>
                          <a:schemeClr val="dk1"/>
                        </a:solidFill>
                        <a:latin typeface="Barlow"/>
                        <a:ea typeface="Barlow"/>
                        <a:cs typeface="Barlow"/>
                        <a:sym typeface="Barlow"/>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rPr lang="en">
                          <a:solidFill>
                            <a:schemeClr val="dk1"/>
                          </a:solidFill>
                          <a:latin typeface="Barlow"/>
                          <a:ea typeface="Barlow"/>
                          <a:cs typeface="Barlow"/>
                          <a:sym typeface="Barlow"/>
                        </a:rPr>
                        <a:t>43</a:t>
                      </a:r>
                      <a:endParaRPr>
                        <a:solidFill>
                          <a:schemeClr val="dk1"/>
                        </a:solidFill>
                        <a:latin typeface="Barlow"/>
                        <a:ea typeface="Barlow"/>
                        <a:cs typeface="Barlow"/>
                        <a:sym typeface="Barlow"/>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rPr lang="en">
                          <a:solidFill>
                            <a:schemeClr val="dk1"/>
                          </a:solidFill>
                          <a:latin typeface="Barlow"/>
                          <a:ea typeface="Barlow"/>
                          <a:cs typeface="Barlow"/>
                          <a:sym typeface="Barlow"/>
                        </a:rPr>
                        <a:t>49</a:t>
                      </a:r>
                      <a:endParaRPr>
                        <a:solidFill>
                          <a:schemeClr val="dk1"/>
                        </a:solidFill>
                        <a:latin typeface="Barlow"/>
                        <a:ea typeface="Barlow"/>
                        <a:cs typeface="Barlow"/>
                        <a:sym typeface="Barlow"/>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D2E9"/>
                    </a:solidFill>
                  </a:tcPr>
                </a:tc>
              </a:tr>
              <a:tr h="248750">
                <a:tc>
                  <a:txBody>
                    <a:bodyPr/>
                    <a:lstStyle/>
                    <a:p>
                      <a:pPr indent="0" lvl="0" marL="0" rtl="0" algn="l">
                        <a:spcBef>
                          <a:spcPts val="0"/>
                        </a:spcBef>
                        <a:spcAft>
                          <a:spcPts val="0"/>
                        </a:spcAft>
                        <a:buNone/>
                      </a:pPr>
                      <a:r>
                        <a:rPr lang="en">
                          <a:solidFill>
                            <a:schemeClr val="dk1"/>
                          </a:solidFill>
                          <a:latin typeface="Barlow"/>
                          <a:ea typeface="Barlow"/>
                          <a:cs typeface="Barlow"/>
                          <a:sym typeface="Barlow"/>
                        </a:rPr>
                        <a:t>Ann Arbor</a:t>
                      </a:r>
                      <a:endParaRPr>
                        <a:solidFill>
                          <a:schemeClr val="dk1"/>
                        </a:solidFill>
                        <a:latin typeface="Barlow"/>
                        <a:ea typeface="Barlow"/>
                        <a:cs typeface="Barlow"/>
                        <a:sym typeface="Barlow"/>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rPr lang="en">
                          <a:solidFill>
                            <a:schemeClr val="dk1"/>
                          </a:solidFill>
                          <a:latin typeface="Barlow"/>
                          <a:ea typeface="Barlow"/>
                          <a:cs typeface="Barlow"/>
                          <a:sym typeface="Barlow"/>
                        </a:rPr>
                        <a:t>78</a:t>
                      </a:r>
                      <a:endParaRPr>
                        <a:solidFill>
                          <a:schemeClr val="dk1"/>
                        </a:solidFill>
                        <a:latin typeface="Barlow"/>
                        <a:ea typeface="Barlow"/>
                        <a:cs typeface="Barlow"/>
                        <a:sym typeface="Barlow"/>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D2E9"/>
                    </a:solidFill>
                  </a:tcPr>
                </a:tc>
                <a:tc>
                  <a:txBody>
                    <a:bodyPr/>
                    <a:lstStyle/>
                    <a:p>
                      <a:pPr indent="0" lvl="0" marL="0" rtl="0" algn="l">
                        <a:spcBef>
                          <a:spcPts val="0"/>
                        </a:spcBef>
                        <a:spcAft>
                          <a:spcPts val="0"/>
                        </a:spcAft>
                        <a:buNone/>
                      </a:pPr>
                      <a:r>
                        <a:rPr lang="en">
                          <a:solidFill>
                            <a:schemeClr val="dk1"/>
                          </a:solidFill>
                          <a:latin typeface="Barlow"/>
                          <a:ea typeface="Barlow"/>
                          <a:cs typeface="Barlow"/>
                          <a:sym typeface="Barlow"/>
                        </a:rPr>
                        <a:t>76</a:t>
                      </a:r>
                      <a:endParaRPr>
                        <a:solidFill>
                          <a:schemeClr val="dk1"/>
                        </a:solidFill>
                        <a:latin typeface="Barlow"/>
                        <a:ea typeface="Barlow"/>
                        <a:cs typeface="Barlow"/>
                        <a:sym typeface="Barlow"/>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D2E9"/>
                    </a:solidFill>
                  </a:tcPr>
                </a:tc>
              </a:tr>
            </a:tbl>
          </a:graphicData>
        </a:graphic>
      </p:graphicFrame>
      <p:sp>
        <p:nvSpPr>
          <p:cNvPr id="455" name="Google Shape;455;p66"/>
          <p:cNvSpPr txBox="1"/>
          <p:nvPr/>
        </p:nvSpPr>
        <p:spPr>
          <a:xfrm>
            <a:off x="2147925" y="1055775"/>
            <a:ext cx="51069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2"/>
                </a:solidFill>
                <a:latin typeface="Barlow"/>
                <a:ea typeface="Barlow"/>
                <a:cs typeface="Barlow"/>
                <a:sym typeface="Barlow"/>
              </a:rPr>
              <a:t>Crime by whether or not students are present</a:t>
            </a:r>
            <a:endParaRPr sz="1900">
              <a:solidFill>
                <a:schemeClr val="dk2"/>
              </a:solidFill>
              <a:latin typeface="Barlow"/>
              <a:ea typeface="Barlow"/>
              <a:cs typeface="Barlow"/>
              <a:sym typeface="Barlow"/>
            </a:endParaRPr>
          </a:p>
        </p:txBody>
      </p:sp>
      <p:sp>
        <p:nvSpPr>
          <p:cNvPr id="456" name="Google Shape;456;p66"/>
          <p:cNvSpPr/>
          <p:nvPr/>
        </p:nvSpPr>
        <p:spPr>
          <a:xfrm>
            <a:off x="708150" y="4016575"/>
            <a:ext cx="7727700" cy="9870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a:ea typeface="Barlow"/>
                <a:cs typeface="Barlow"/>
                <a:sym typeface="Barlow"/>
              </a:rPr>
              <a:t>In Charlottesville, assault crimes are most likely to occur when UVA students are mostly present.</a:t>
            </a:r>
            <a:br>
              <a:rPr lang="en">
                <a:latin typeface="Barlow"/>
                <a:ea typeface="Barlow"/>
                <a:cs typeface="Barlow"/>
                <a:sym typeface="Barlow"/>
              </a:rPr>
            </a:br>
            <a:r>
              <a:rPr lang="en">
                <a:latin typeface="Barlow"/>
                <a:ea typeface="Barlow"/>
                <a:cs typeface="Barlow"/>
                <a:sym typeface="Barlow"/>
              </a:rPr>
              <a:t>In Ann Arbor, assault crimes are less likely to occur when Michigan students are mostly present.</a:t>
            </a:r>
            <a:endParaRPr>
              <a:latin typeface="Barlow"/>
              <a:ea typeface="Barlow"/>
              <a:cs typeface="Barlow"/>
              <a:sym typeface="Barlow"/>
            </a:endParaRPr>
          </a:p>
          <a:p>
            <a:pPr indent="0" lvl="0" marL="0" rtl="0" algn="ctr">
              <a:spcBef>
                <a:spcPts val="0"/>
              </a:spcBef>
              <a:spcAft>
                <a:spcPts val="0"/>
              </a:spcAft>
              <a:buNone/>
            </a:pPr>
            <a:r>
              <a:rPr lang="en">
                <a:latin typeface="Barlow"/>
                <a:ea typeface="Barlow"/>
                <a:cs typeface="Barlow"/>
                <a:sym typeface="Barlow"/>
              </a:rPr>
              <a:t>For the </a:t>
            </a:r>
            <a:r>
              <a:rPr lang="en">
                <a:latin typeface="Barlow"/>
                <a:ea typeface="Barlow"/>
                <a:cs typeface="Barlow"/>
                <a:sym typeface="Barlow"/>
              </a:rPr>
              <a:t>purpose of this data manipulation, s</a:t>
            </a:r>
            <a:r>
              <a:rPr lang="en">
                <a:latin typeface="Barlow"/>
                <a:ea typeface="Barlow"/>
                <a:cs typeface="Barlow"/>
                <a:sym typeface="Barlow"/>
              </a:rPr>
              <a:t>tudents are assumed to not be present during January, May, June, July and August. </a:t>
            </a:r>
            <a:endParaRPr>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0" name="Shape 460"/>
        <p:cNvGrpSpPr/>
        <p:nvPr/>
      </p:nvGrpSpPr>
      <p:grpSpPr>
        <a:xfrm>
          <a:off x="0" y="0"/>
          <a:ext cx="0" cy="0"/>
          <a:chOff x="0" y="0"/>
          <a:chExt cx="0" cy="0"/>
        </a:xfrm>
      </p:grpSpPr>
      <p:sp>
        <p:nvSpPr>
          <p:cNvPr id="461" name="Google Shape;461;p67"/>
          <p:cNvSpPr txBox="1"/>
          <p:nvPr>
            <p:ph type="title"/>
          </p:nvPr>
        </p:nvSpPr>
        <p:spPr>
          <a:xfrm>
            <a:off x="268050" y="167025"/>
            <a:ext cx="4368900" cy="16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620">
                <a:solidFill>
                  <a:srgbClr val="AC6600"/>
                </a:solidFill>
                <a:latin typeface="Barlow ExtraLight"/>
                <a:ea typeface="Barlow ExtraLight"/>
                <a:cs typeface="Barlow ExtraLight"/>
                <a:sym typeface="Barlow ExtraLight"/>
              </a:rPr>
              <a:t>Visualizations &amp; Stats: Heat Maps</a:t>
            </a:r>
            <a:endParaRPr sz="3620">
              <a:solidFill>
                <a:srgbClr val="AC6600"/>
              </a:solidFill>
              <a:latin typeface="Barlow ExtraLight"/>
              <a:ea typeface="Barlow ExtraLight"/>
              <a:cs typeface="Barlow ExtraLight"/>
              <a:sym typeface="Barlow ExtraLight"/>
            </a:endParaRPr>
          </a:p>
          <a:p>
            <a:pPr indent="0" lvl="0" marL="0" rtl="0" algn="l">
              <a:spcBef>
                <a:spcPts val="0"/>
              </a:spcBef>
              <a:spcAft>
                <a:spcPts val="0"/>
              </a:spcAft>
              <a:buSzPts val="990"/>
              <a:buNone/>
            </a:pPr>
            <a:r>
              <a:t/>
            </a:r>
            <a:endParaRPr sz="2520"/>
          </a:p>
        </p:txBody>
      </p:sp>
      <p:sp>
        <p:nvSpPr>
          <p:cNvPr id="462" name="Google Shape;462;p67"/>
          <p:cNvSpPr txBox="1"/>
          <p:nvPr>
            <p:ph idx="4294967295" type="body"/>
          </p:nvPr>
        </p:nvSpPr>
        <p:spPr>
          <a:xfrm>
            <a:off x="4712925" y="3729100"/>
            <a:ext cx="4216800" cy="124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770"/>
              <a:buFont typeface="Arial"/>
              <a:buNone/>
            </a:pPr>
            <a:r>
              <a:t/>
            </a:r>
            <a:endParaRPr sz="1170">
              <a:solidFill>
                <a:schemeClr val="lt1"/>
              </a:solidFill>
              <a:latin typeface="Barlow"/>
              <a:ea typeface="Barlow"/>
              <a:cs typeface="Barlow"/>
              <a:sym typeface="Barlow"/>
            </a:endParaRPr>
          </a:p>
          <a:p>
            <a:pPr indent="0" lvl="0" marL="0" rtl="0" algn="l">
              <a:spcBef>
                <a:spcPts val="0"/>
              </a:spcBef>
              <a:spcAft>
                <a:spcPts val="1200"/>
              </a:spcAft>
              <a:buClr>
                <a:schemeClr val="lt1"/>
              </a:buClr>
              <a:buSzPts val="770"/>
              <a:buFont typeface="Arial"/>
              <a:buNone/>
            </a:pPr>
            <a:r>
              <a:t/>
            </a:r>
            <a:endParaRPr sz="1260">
              <a:solidFill>
                <a:schemeClr val="dk1"/>
              </a:solidFill>
            </a:endParaRPr>
          </a:p>
        </p:txBody>
      </p:sp>
      <p:pic>
        <p:nvPicPr>
          <p:cNvPr id="463" name="Google Shape;463;p67"/>
          <p:cNvPicPr preferRelativeResize="0"/>
          <p:nvPr/>
        </p:nvPicPr>
        <p:blipFill>
          <a:blip r:embed="rId3">
            <a:alphaModFix/>
          </a:blip>
          <a:stretch>
            <a:fillRect/>
          </a:stretch>
        </p:blipFill>
        <p:spPr>
          <a:xfrm>
            <a:off x="5107225" y="1164400"/>
            <a:ext cx="3911326" cy="572700"/>
          </a:xfrm>
          <a:prstGeom prst="rect">
            <a:avLst/>
          </a:prstGeom>
          <a:noFill/>
          <a:ln>
            <a:noFill/>
          </a:ln>
        </p:spPr>
      </p:pic>
      <p:pic>
        <p:nvPicPr>
          <p:cNvPr id="464" name="Google Shape;464;p67"/>
          <p:cNvPicPr preferRelativeResize="0"/>
          <p:nvPr/>
        </p:nvPicPr>
        <p:blipFill>
          <a:blip r:embed="rId4">
            <a:alphaModFix/>
          </a:blip>
          <a:stretch>
            <a:fillRect/>
          </a:stretch>
        </p:blipFill>
        <p:spPr>
          <a:xfrm>
            <a:off x="3422608" y="1818200"/>
            <a:ext cx="5595941" cy="3160699"/>
          </a:xfrm>
          <a:prstGeom prst="rect">
            <a:avLst/>
          </a:prstGeom>
          <a:noFill/>
          <a:ln>
            <a:noFill/>
          </a:ln>
        </p:spPr>
      </p:pic>
      <p:pic>
        <p:nvPicPr>
          <p:cNvPr id="465" name="Google Shape;465;p67"/>
          <p:cNvPicPr preferRelativeResize="0"/>
          <p:nvPr/>
        </p:nvPicPr>
        <p:blipFill>
          <a:blip r:embed="rId5">
            <a:alphaModFix/>
          </a:blip>
          <a:stretch>
            <a:fillRect/>
          </a:stretch>
        </p:blipFill>
        <p:spPr>
          <a:xfrm>
            <a:off x="7350450" y="238625"/>
            <a:ext cx="1002225" cy="572700"/>
          </a:xfrm>
          <a:prstGeom prst="rect">
            <a:avLst/>
          </a:prstGeom>
          <a:noFill/>
          <a:ln>
            <a:noFill/>
          </a:ln>
        </p:spPr>
      </p:pic>
      <p:pic>
        <p:nvPicPr>
          <p:cNvPr id="466" name="Google Shape;466;p67"/>
          <p:cNvPicPr preferRelativeResize="0"/>
          <p:nvPr/>
        </p:nvPicPr>
        <p:blipFill rotWithShape="1">
          <a:blip r:embed="rId6">
            <a:alphaModFix/>
          </a:blip>
          <a:srcRect b="0" l="0" r="0" t="0"/>
          <a:stretch/>
        </p:blipFill>
        <p:spPr>
          <a:xfrm>
            <a:off x="5338250" y="269625"/>
            <a:ext cx="1254126" cy="510700"/>
          </a:xfrm>
          <a:prstGeom prst="rect">
            <a:avLst/>
          </a:prstGeom>
          <a:noFill/>
          <a:ln>
            <a:noFill/>
          </a:ln>
        </p:spPr>
      </p:pic>
      <p:sp>
        <p:nvSpPr>
          <p:cNvPr id="467" name="Google Shape;467;p67"/>
          <p:cNvSpPr txBox="1"/>
          <p:nvPr/>
        </p:nvSpPr>
        <p:spPr>
          <a:xfrm>
            <a:off x="6775338" y="269625"/>
            <a:ext cx="5751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vs</a:t>
            </a:r>
            <a:endParaRPr sz="1800">
              <a:solidFill>
                <a:schemeClr val="lt1"/>
              </a:solidFill>
            </a:endParaRPr>
          </a:p>
        </p:txBody>
      </p:sp>
      <p:cxnSp>
        <p:nvCxnSpPr>
          <p:cNvPr id="468" name="Google Shape;468;p67"/>
          <p:cNvCxnSpPr>
            <a:stCxn id="466" idx="2"/>
          </p:cNvCxnSpPr>
          <p:nvPr/>
        </p:nvCxnSpPr>
        <p:spPr>
          <a:xfrm>
            <a:off x="5965313" y="780325"/>
            <a:ext cx="711300" cy="333900"/>
          </a:xfrm>
          <a:prstGeom prst="straightConnector1">
            <a:avLst/>
          </a:prstGeom>
          <a:noFill/>
          <a:ln cap="flat" cmpd="sng" w="19050">
            <a:solidFill>
              <a:schemeClr val="lt1"/>
            </a:solidFill>
            <a:prstDash val="solid"/>
            <a:round/>
            <a:headEnd len="med" w="med" type="none"/>
            <a:tailEnd len="med" w="med" type="triangle"/>
          </a:ln>
        </p:spPr>
      </p:cxnSp>
      <p:sp>
        <p:nvSpPr>
          <p:cNvPr id="469" name="Google Shape;469;p67"/>
          <p:cNvSpPr/>
          <p:nvPr/>
        </p:nvSpPr>
        <p:spPr>
          <a:xfrm>
            <a:off x="7880600" y="3594350"/>
            <a:ext cx="1087200" cy="395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 name="Google Shape;470;p67"/>
          <p:cNvSpPr/>
          <p:nvPr/>
        </p:nvSpPr>
        <p:spPr>
          <a:xfrm>
            <a:off x="4672550" y="3666225"/>
            <a:ext cx="1635000" cy="261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471" name="Google Shape;471;p67"/>
          <p:cNvSpPr txBox="1"/>
          <p:nvPr/>
        </p:nvSpPr>
        <p:spPr>
          <a:xfrm>
            <a:off x="113875" y="1656525"/>
            <a:ext cx="3261300" cy="32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Once the tabular data was processed and saved as a .csv file, it can be exported into software </a:t>
            </a:r>
            <a:r>
              <a:rPr lang="en">
                <a:solidFill>
                  <a:schemeClr val="lt1"/>
                </a:solidFill>
              </a:rPr>
              <a:t>like</a:t>
            </a:r>
            <a:r>
              <a:rPr lang="en">
                <a:solidFill>
                  <a:schemeClr val="lt1"/>
                </a:solidFill>
              </a:rPr>
              <a:t> </a:t>
            </a:r>
            <a:r>
              <a:rPr lang="en">
                <a:solidFill>
                  <a:schemeClr val="lt1"/>
                </a:solidFill>
              </a:rPr>
              <a:t>ArcGIS</a:t>
            </a:r>
            <a:r>
              <a:rPr lang="en">
                <a:solidFill>
                  <a:schemeClr val="lt1"/>
                </a:solidFill>
              </a:rPr>
              <a:t> Pro for geospatial analysis. The data for Charlottesville and Ann Arbor was spatially different (coordinates vs addresses), so we adjusted our approach for each data set.</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XYTabletoPoint function for Ann Arbor</a:t>
            </a:r>
            <a:endParaRPr>
              <a:solidFill>
                <a:schemeClr val="lt1"/>
              </a:solidFill>
            </a:endParaRPr>
          </a:p>
          <a:p>
            <a:pPr indent="-317500" lvl="0" marL="457200" rtl="0" algn="l">
              <a:spcBef>
                <a:spcPts val="0"/>
              </a:spcBef>
              <a:spcAft>
                <a:spcPts val="0"/>
              </a:spcAft>
              <a:buClr>
                <a:schemeClr val="lt1"/>
              </a:buClr>
              <a:buSzPts val="1400"/>
              <a:buChar char="-"/>
            </a:pPr>
            <a:r>
              <a:rPr lang="en">
                <a:solidFill>
                  <a:schemeClr val="lt1"/>
                </a:solidFill>
              </a:rPr>
              <a:t>Geocode Address function for </a:t>
            </a:r>
            <a:r>
              <a:rPr lang="en">
                <a:solidFill>
                  <a:schemeClr val="lt1"/>
                </a:solidFill>
              </a:rPr>
              <a:t>Charlottesville</a:t>
            </a:r>
            <a:r>
              <a:rPr lang="en">
                <a:solidFill>
                  <a:schemeClr val="lt1"/>
                </a:solidFill>
              </a:rPr>
              <a:t> data</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Added city, county and State columns for accuracy</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